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3" r:id="rId3"/>
    <p:sldId id="271" r:id="rId4"/>
    <p:sldId id="257" r:id="rId5"/>
    <p:sldId id="272" r:id="rId6"/>
    <p:sldId id="262" r:id="rId7"/>
    <p:sldId id="264" r:id="rId8"/>
    <p:sldId id="265" r:id="rId9"/>
    <p:sldId id="266" r:id="rId10"/>
    <p:sldId id="267" r:id="rId11"/>
    <p:sldId id="269" r:id="rId12"/>
    <p:sldId id="268" r:id="rId13"/>
    <p:sldId id="270"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79" autoAdjust="0"/>
  </p:normalViewPr>
  <p:slideViewPr>
    <p:cSldViewPr snapToGrid="0">
      <p:cViewPr varScale="1">
        <p:scale>
          <a:sx n="62" d="100"/>
          <a:sy n="62" d="100"/>
        </p:scale>
        <p:origin x="8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416FC-7651-4A19-9FA8-D7698BDA018C}" type="datetimeFigureOut">
              <a:rPr lang="en-GB" smtClean="0"/>
              <a:t>22/06/2023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E8F2B-661C-40EA-BFF5-04EE3B973EDD}" type="slidenum">
              <a:rPr lang="en-GB" smtClean="0"/>
              <a:t>‹#›</a:t>
            </a:fld>
            <a:endParaRPr lang="en-GB"/>
          </a:p>
        </p:txBody>
      </p:sp>
    </p:spTree>
    <p:extLst>
      <p:ext uri="{BB962C8B-B14F-4D97-AF65-F5344CB8AC3E}">
        <p14:creationId xmlns:p14="http://schemas.microsoft.com/office/powerpoint/2010/main" val="990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FE8F2B-661C-40EA-BFF5-04EE3B973EDD}" type="slidenum">
              <a:rPr lang="en-GB" smtClean="0"/>
              <a:t>2</a:t>
            </a:fld>
            <a:endParaRPr lang="en-GB"/>
          </a:p>
        </p:txBody>
      </p:sp>
    </p:spTree>
    <p:extLst>
      <p:ext uri="{BB962C8B-B14F-4D97-AF65-F5344CB8AC3E}">
        <p14:creationId xmlns:p14="http://schemas.microsoft.com/office/powerpoint/2010/main" val="2561325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FE8F2B-661C-40EA-BFF5-04EE3B973EDD}" type="slidenum">
              <a:rPr lang="en-GB" smtClean="0"/>
              <a:t>11</a:t>
            </a:fld>
            <a:endParaRPr lang="en-GB"/>
          </a:p>
        </p:txBody>
      </p:sp>
    </p:spTree>
    <p:extLst>
      <p:ext uri="{BB962C8B-B14F-4D97-AF65-F5344CB8AC3E}">
        <p14:creationId xmlns:p14="http://schemas.microsoft.com/office/powerpoint/2010/main" val="2667731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FE8F2B-661C-40EA-BFF5-04EE3B973EDD}" type="slidenum">
              <a:rPr lang="en-GB" smtClean="0"/>
              <a:t>12</a:t>
            </a:fld>
            <a:endParaRPr lang="en-GB"/>
          </a:p>
        </p:txBody>
      </p:sp>
    </p:spTree>
    <p:extLst>
      <p:ext uri="{BB962C8B-B14F-4D97-AF65-F5344CB8AC3E}">
        <p14:creationId xmlns:p14="http://schemas.microsoft.com/office/powerpoint/2010/main" val="30177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FE8F2B-661C-40EA-BFF5-04EE3B973EDD}" type="slidenum">
              <a:rPr lang="en-GB" smtClean="0"/>
              <a:t>13</a:t>
            </a:fld>
            <a:endParaRPr lang="en-GB"/>
          </a:p>
        </p:txBody>
      </p:sp>
    </p:spTree>
    <p:extLst>
      <p:ext uri="{BB962C8B-B14F-4D97-AF65-F5344CB8AC3E}">
        <p14:creationId xmlns:p14="http://schemas.microsoft.com/office/powerpoint/2010/main" val="1656727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FE8F2B-661C-40EA-BFF5-04EE3B973EDD}" type="slidenum">
              <a:rPr lang="en-GB" smtClean="0"/>
              <a:t>14</a:t>
            </a:fld>
            <a:endParaRPr lang="en-GB"/>
          </a:p>
        </p:txBody>
      </p:sp>
    </p:spTree>
    <p:extLst>
      <p:ext uri="{BB962C8B-B14F-4D97-AF65-F5344CB8AC3E}">
        <p14:creationId xmlns:p14="http://schemas.microsoft.com/office/powerpoint/2010/main" val="395646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FE8F2B-661C-40EA-BFF5-04EE3B973EDD}" type="slidenum">
              <a:rPr lang="en-GB" smtClean="0"/>
              <a:t>3</a:t>
            </a:fld>
            <a:endParaRPr lang="en-GB"/>
          </a:p>
        </p:txBody>
      </p:sp>
    </p:spTree>
    <p:extLst>
      <p:ext uri="{BB962C8B-B14F-4D97-AF65-F5344CB8AC3E}">
        <p14:creationId xmlns:p14="http://schemas.microsoft.com/office/powerpoint/2010/main" val="268158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Energy savings go straight to the bottom line and stay there year after year. Even if the return on some measures might feel small at first, if worth considering how many extra sales you’d need to make for the same amount of profit. </a:t>
            </a:r>
          </a:p>
          <a:p>
            <a:endParaRPr lang="en-GB" dirty="0"/>
          </a:p>
        </p:txBody>
      </p:sp>
      <p:sp>
        <p:nvSpPr>
          <p:cNvPr id="4" name="Slide Number Placeholder 3"/>
          <p:cNvSpPr>
            <a:spLocks noGrp="1"/>
          </p:cNvSpPr>
          <p:nvPr>
            <p:ph type="sldNum" sz="quarter" idx="5"/>
          </p:nvPr>
        </p:nvSpPr>
        <p:spPr/>
        <p:txBody>
          <a:bodyPr/>
          <a:lstStyle/>
          <a:p>
            <a:fld id="{FDFE8F2B-661C-40EA-BFF5-04EE3B973EDD}" type="slidenum">
              <a:rPr lang="en-GB" smtClean="0"/>
              <a:t>4</a:t>
            </a:fld>
            <a:endParaRPr lang="en-GB"/>
          </a:p>
        </p:txBody>
      </p:sp>
    </p:spTree>
    <p:extLst>
      <p:ext uri="{BB962C8B-B14F-4D97-AF65-F5344CB8AC3E}">
        <p14:creationId xmlns:p14="http://schemas.microsoft.com/office/powerpoint/2010/main" val="23687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Poppins" panose="00000500000000000000" pitchFamily="2" charset="0"/>
              </a:rPr>
              <a:t>Heating, ventilation and air conditioning </a:t>
            </a:r>
          </a:p>
          <a:p>
            <a:r>
              <a:rPr lang="en-GB" sz="1800" b="0" i="0" u="none" strike="noStrike" baseline="0" dirty="0">
                <a:solidFill>
                  <a:srgbClr val="000000"/>
                </a:solidFill>
                <a:latin typeface="Wingdings" panose="05000000000000000000" pitchFamily="2" charset="2"/>
              </a:rPr>
              <a:t>▪ Condensing, combination, modular and steam boilers </a:t>
            </a:r>
          </a:p>
          <a:p>
            <a:r>
              <a:rPr lang="en-GB" sz="1800" b="0" i="0" u="none" strike="noStrike" baseline="0" dirty="0">
                <a:solidFill>
                  <a:srgbClr val="000000"/>
                </a:solidFill>
                <a:latin typeface="Wingdings" panose="05000000000000000000" pitchFamily="2" charset="2"/>
              </a:rPr>
              <a:t>▪ </a:t>
            </a:r>
            <a:r>
              <a:rPr lang="en-GB" sz="1800" b="0" i="0" u="none" strike="noStrike" baseline="0" dirty="0">
                <a:solidFill>
                  <a:srgbClr val="000000"/>
                </a:solidFill>
                <a:latin typeface="Poppins" panose="00000500000000000000" pitchFamily="2" charset="0"/>
              </a:rPr>
              <a:t>Boiler - Burner replacement </a:t>
            </a:r>
          </a:p>
          <a:p>
            <a:r>
              <a:rPr lang="en-GB" sz="1800" b="0" i="0" u="none" strike="noStrike" baseline="0" dirty="0">
                <a:solidFill>
                  <a:srgbClr val="000000"/>
                </a:solidFill>
                <a:latin typeface="Wingdings" panose="05000000000000000000" pitchFamily="2" charset="2"/>
              </a:rPr>
              <a:t>▪ </a:t>
            </a:r>
            <a:r>
              <a:rPr lang="en-GB" sz="1800" b="0" i="0" u="none" strike="noStrike" baseline="0" dirty="0">
                <a:solidFill>
                  <a:srgbClr val="000000"/>
                </a:solidFill>
                <a:latin typeface="Poppins" panose="00000500000000000000" pitchFamily="2" charset="0"/>
              </a:rPr>
              <a:t>Boiler - Burner management </a:t>
            </a:r>
          </a:p>
          <a:p>
            <a:r>
              <a:rPr lang="en-GB" sz="1800" b="0" i="0" u="none" strike="noStrike" baseline="0" dirty="0">
                <a:solidFill>
                  <a:srgbClr val="000000"/>
                </a:solidFill>
                <a:latin typeface="Wingdings" panose="05000000000000000000" pitchFamily="2" charset="2"/>
              </a:rPr>
              <a:t>▪ </a:t>
            </a:r>
            <a:r>
              <a:rPr lang="en-GB" sz="1800" b="0" i="0" u="none" strike="noStrike" baseline="0" dirty="0">
                <a:solidFill>
                  <a:srgbClr val="000000"/>
                </a:solidFill>
                <a:latin typeface="Poppins" panose="00000500000000000000" pitchFamily="2" charset="0"/>
              </a:rPr>
              <a:t>Warm-air units </a:t>
            </a:r>
          </a:p>
          <a:p>
            <a:r>
              <a:rPr lang="en-GB" sz="1800" b="0" i="0" u="none" strike="noStrike" baseline="0" dirty="0">
                <a:solidFill>
                  <a:srgbClr val="000000"/>
                </a:solidFill>
                <a:latin typeface="Wingdings" panose="05000000000000000000" pitchFamily="2" charset="2"/>
              </a:rPr>
              <a:t>▪ Radiant heating units </a:t>
            </a:r>
          </a:p>
          <a:p>
            <a:r>
              <a:rPr lang="en-GB" sz="1800" b="0" i="0" u="none" strike="noStrike" baseline="0" dirty="0">
                <a:solidFill>
                  <a:srgbClr val="000000"/>
                </a:solidFill>
                <a:latin typeface="Wingdings" panose="05000000000000000000" pitchFamily="2" charset="2"/>
              </a:rPr>
              <a:t>▪ Combined heat and power (CHP) with gas </a:t>
            </a:r>
          </a:p>
          <a:p>
            <a:r>
              <a:rPr lang="en-GB" sz="1800" b="0" i="0" u="none" strike="noStrike" baseline="0" dirty="0">
                <a:solidFill>
                  <a:srgbClr val="000000"/>
                </a:solidFill>
                <a:latin typeface="Wingdings" panose="05000000000000000000" pitchFamily="2" charset="2"/>
              </a:rPr>
              <a:t>▪ Under-floor heating </a:t>
            </a:r>
          </a:p>
          <a:p>
            <a:r>
              <a:rPr lang="en-GB" sz="1800" b="0" i="0" u="none" strike="noStrike" baseline="0" dirty="0">
                <a:solidFill>
                  <a:srgbClr val="000000"/>
                </a:solidFill>
                <a:latin typeface="Wingdings" panose="05000000000000000000" pitchFamily="2" charset="2"/>
              </a:rPr>
              <a:t>▪ </a:t>
            </a:r>
            <a:r>
              <a:rPr lang="en-GB" sz="1800" b="0" i="0" u="none" strike="noStrike" baseline="0" dirty="0">
                <a:solidFill>
                  <a:srgbClr val="000000"/>
                </a:solidFill>
                <a:latin typeface="Poppins" panose="00000500000000000000" pitchFamily="2" charset="0"/>
              </a:rPr>
              <a:t>Air curtains </a:t>
            </a:r>
          </a:p>
          <a:p>
            <a:r>
              <a:rPr lang="en-GB" sz="1800" b="0" i="0" u="none" strike="noStrike" baseline="0" dirty="0">
                <a:solidFill>
                  <a:srgbClr val="000000"/>
                </a:solidFill>
                <a:latin typeface="Wingdings" panose="05000000000000000000" pitchFamily="2" charset="2"/>
              </a:rPr>
              <a:t>▪ Cooling system replacement/upgrade </a:t>
            </a:r>
          </a:p>
          <a:p>
            <a:r>
              <a:rPr lang="en-GB" sz="1800" b="0" i="0" u="none" strike="noStrike" baseline="0" dirty="0">
                <a:solidFill>
                  <a:srgbClr val="000000"/>
                </a:solidFill>
                <a:latin typeface="Wingdings" panose="05000000000000000000" pitchFamily="2" charset="2"/>
              </a:rPr>
              <a:t>▪ Heating and cooling controls </a:t>
            </a:r>
          </a:p>
          <a:p>
            <a:r>
              <a:rPr lang="en-GB" sz="1800" b="0" i="0" u="none" strike="noStrike" baseline="0" dirty="0">
                <a:solidFill>
                  <a:srgbClr val="000000"/>
                </a:solidFill>
                <a:latin typeface="Wingdings" panose="05000000000000000000" pitchFamily="2" charset="2"/>
              </a:rPr>
              <a:t>▪ Building management systems </a:t>
            </a:r>
          </a:p>
          <a:p>
            <a:r>
              <a:rPr lang="en-GB" sz="1800" b="0" i="0" u="none" strike="noStrike" baseline="0" dirty="0">
                <a:solidFill>
                  <a:srgbClr val="000000"/>
                </a:solidFill>
                <a:latin typeface="Wingdings" panose="05000000000000000000" pitchFamily="2" charset="2"/>
              </a:rPr>
              <a:t>▪ Heat recovery units </a:t>
            </a:r>
          </a:p>
          <a:p>
            <a:r>
              <a:rPr lang="fr-FR" sz="1800" b="0" i="0" u="none" strike="noStrike" baseline="0" dirty="0">
                <a:solidFill>
                  <a:srgbClr val="000000"/>
                </a:solidFill>
                <a:latin typeface="Wingdings" panose="05000000000000000000" pitchFamily="2" charset="2"/>
              </a:rPr>
              <a:t>▪ High </a:t>
            </a:r>
            <a:r>
              <a:rPr lang="fr-FR" sz="1800" b="0" i="0" u="none" strike="noStrike" baseline="0" dirty="0" err="1">
                <a:solidFill>
                  <a:srgbClr val="000000"/>
                </a:solidFill>
                <a:latin typeface="Wingdings" panose="05000000000000000000" pitchFamily="2" charset="2"/>
              </a:rPr>
              <a:t>efficiency</a:t>
            </a:r>
            <a:r>
              <a:rPr lang="fr-FR" sz="1800" b="0" i="0" u="none" strike="noStrike" baseline="0" dirty="0">
                <a:solidFill>
                  <a:srgbClr val="000000"/>
                </a:solidFill>
                <a:latin typeface="Wingdings" panose="05000000000000000000" pitchFamily="2" charset="2"/>
              </a:rPr>
              <a:t> fans (</a:t>
            </a:r>
            <a:r>
              <a:rPr lang="fr-FR" sz="1800" b="0" i="0" u="none" strike="noStrike" baseline="0" dirty="0" err="1">
                <a:solidFill>
                  <a:srgbClr val="000000"/>
                </a:solidFill>
                <a:latin typeface="Wingdings" panose="05000000000000000000" pitchFamily="2" charset="2"/>
              </a:rPr>
              <a:t>destratification</a:t>
            </a:r>
            <a:r>
              <a:rPr lang="fr-FR" sz="1800" b="0" i="0" u="none" strike="noStrike" baseline="0" dirty="0">
                <a:solidFill>
                  <a:srgbClr val="000000"/>
                </a:solidFill>
                <a:latin typeface="Wingdings" panose="05000000000000000000" pitchFamily="2" charset="2"/>
              </a:rPr>
              <a:t>, ventilation system fans etc.) </a:t>
            </a:r>
          </a:p>
          <a:p>
            <a:r>
              <a:rPr lang="en-GB" sz="1800" b="0" i="0" u="none" strike="noStrike" baseline="0" dirty="0">
                <a:solidFill>
                  <a:srgbClr val="000000"/>
                </a:solidFill>
                <a:latin typeface="Wingdings" panose="05000000000000000000" pitchFamily="2" charset="2"/>
              </a:rPr>
              <a:t>▪ Commercial hot water systems </a:t>
            </a:r>
          </a:p>
          <a:p>
            <a:r>
              <a:rPr lang="en-GB" sz="1800" b="0" i="0" u="none" strike="noStrike" baseline="0" dirty="0">
                <a:solidFill>
                  <a:srgbClr val="000000"/>
                </a:solidFill>
                <a:latin typeface="Wingdings" panose="05000000000000000000" pitchFamily="2" charset="2"/>
              </a:rPr>
              <a:t>▪ Electric Storage Heaters </a:t>
            </a:r>
          </a:p>
          <a:p>
            <a:br>
              <a:rPr lang="en-GB" dirty="0"/>
            </a:br>
            <a:r>
              <a:rPr lang="en-GB" sz="1800" b="0" i="0" u="none" strike="noStrike" baseline="0" dirty="0">
                <a:solidFill>
                  <a:srgbClr val="000000"/>
                </a:solidFill>
                <a:latin typeface="Poppins" panose="00000500000000000000" pitchFamily="2" charset="0"/>
              </a:rPr>
              <a:t>Building fabric </a:t>
            </a:r>
          </a:p>
          <a:p>
            <a:r>
              <a:rPr lang="en-GB" sz="1800" b="0" i="0" u="none" strike="noStrike" baseline="0" dirty="0">
                <a:solidFill>
                  <a:srgbClr val="000000"/>
                </a:solidFill>
                <a:latin typeface="Wingdings" panose="05000000000000000000" pitchFamily="2" charset="2"/>
              </a:rPr>
              <a:t>▪ Cavity wall insulation </a:t>
            </a:r>
          </a:p>
          <a:p>
            <a:r>
              <a:rPr lang="en-GB" sz="1800" b="0" i="0" u="none" strike="noStrike" baseline="0" dirty="0">
                <a:solidFill>
                  <a:srgbClr val="000000"/>
                </a:solidFill>
                <a:latin typeface="Wingdings" panose="05000000000000000000" pitchFamily="2" charset="2"/>
              </a:rPr>
              <a:t>▪ Loft insulation </a:t>
            </a:r>
          </a:p>
          <a:p>
            <a:r>
              <a:rPr lang="en-GB" sz="1800" b="0" i="0" u="none" strike="noStrike" baseline="0" dirty="0">
                <a:solidFill>
                  <a:srgbClr val="000000"/>
                </a:solidFill>
                <a:latin typeface="Wingdings" panose="05000000000000000000" pitchFamily="2" charset="2"/>
              </a:rPr>
              <a:t>▪ Flat roof insulation </a:t>
            </a:r>
          </a:p>
          <a:p>
            <a:r>
              <a:rPr lang="en-GB" sz="1800" b="0" i="0" u="none" strike="noStrike" baseline="0" dirty="0">
                <a:solidFill>
                  <a:srgbClr val="000000"/>
                </a:solidFill>
                <a:latin typeface="Wingdings" panose="05000000000000000000" pitchFamily="2" charset="2"/>
              </a:rPr>
              <a:t>▪ Internal wall insulation </a:t>
            </a:r>
          </a:p>
          <a:p>
            <a:r>
              <a:rPr lang="en-GB" sz="1800" b="0" i="0" u="none" strike="noStrike" baseline="0" dirty="0">
                <a:solidFill>
                  <a:srgbClr val="000000"/>
                </a:solidFill>
                <a:latin typeface="Wingdings" panose="05000000000000000000" pitchFamily="2" charset="2"/>
              </a:rPr>
              <a:t>▪ External wall insulation </a:t>
            </a:r>
          </a:p>
          <a:p>
            <a:r>
              <a:rPr lang="en-GB" sz="1800" b="0" i="0" u="none" strike="noStrike" baseline="0" dirty="0">
                <a:solidFill>
                  <a:srgbClr val="000000"/>
                </a:solidFill>
                <a:latin typeface="Wingdings" panose="05000000000000000000" pitchFamily="2" charset="2"/>
              </a:rPr>
              <a:t>▪ Draught proofing </a:t>
            </a:r>
          </a:p>
          <a:p>
            <a:r>
              <a:rPr lang="en-GB" sz="1800" b="0" i="0" u="none" strike="noStrike" baseline="0" dirty="0">
                <a:solidFill>
                  <a:srgbClr val="000000"/>
                </a:solidFill>
                <a:latin typeface="Wingdings" panose="05000000000000000000" pitchFamily="2" charset="2"/>
              </a:rPr>
              <a:t>▪ Floor insulation </a:t>
            </a:r>
          </a:p>
          <a:p>
            <a:r>
              <a:rPr lang="en-GB" sz="1800" b="0" i="0" u="none" strike="noStrike" baseline="0" dirty="0">
                <a:solidFill>
                  <a:srgbClr val="000000"/>
                </a:solidFill>
                <a:latin typeface="Wingdings" panose="05000000000000000000" pitchFamily="2" charset="2"/>
              </a:rPr>
              <a:t>▪ Heating system insulation (cylinder, pipes etc.) </a:t>
            </a:r>
          </a:p>
          <a:p>
            <a:r>
              <a:rPr lang="en-GB" sz="1800" b="0" i="0" u="none" strike="noStrike" baseline="0" dirty="0">
                <a:solidFill>
                  <a:srgbClr val="000000"/>
                </a:solidFill>
                <a:latin typeface="Wingdings" panose="05000000000000000000" pitchFamily="2" charset="2"/>
              </a:rPr>
              <a:t>▪ </a:t>
            </a:r>
            <a:r>
              <a:rPr lang="en-GB" sz="1800" b="0" i="0" u="none" strike="noStrike" baseline="0" dirty="0">
                <a:solidFill>
                  <a:srgbClr val="000000"/>
                </a:solidFill>
                <a:latin typeface="Poppins" panose="00000500000000000000" pitchFamily="2" charset="0"/>
              </a:rPr>
              <a:t>High performance external and internal doors </a:t>
            </a:r>
          </a:p>
          <a:p>
            <a:r>
              <a:rPr lang="en-GB" sz="1800" b="0" i="0" u="none" strike="noStrike" baseline="0" dirty="0">
                <a:solidFill>
                  <a:srgbClr val="000000"/>
                </a:solidFill>
                <a:latin typeface="Wingdings" panose="05000000000000000000" pitchFamily="2" charset="2"/>
              </a:rPr>
              <a:t>▪ High performance window coverings </a:t>
            </a:r>
          </a:p>
          <a:p>
            <a:r>
              <a:rPr lang="en-GB" sz="1800" b="0" i="0" u="none" strike="noStrike" baseline="0" dirty="0">
                <a:solidFill>
                  <a:srgbClr val="000000"/>
                </a:solidFill>
                <a:latin typeface="Wingdings" panose="05000000000000000000" pitchFamily="2" charset="2"/>
              </a:rPr>
              <a:t>▪ Double glazing </a:t>
            </a:r>
          </a:p>
          <a:p>
            <a:r>
              <a:rPr lang="en-GB" sz="1800" b="0" i="0" u="none" strike="noStrike" baseline="0" dirty="0">
                <a:solidFill>
                  <a:srgbClr val="000000"/>
                </a:solidFill>
                <a:latin typeface="Wingdings" panose="05000000000000000000" pitchFamily="2" charset="2"/>
              </a:rPr>
              <a:t>▪ Secondary glazing </a:t>
            </a:r>
          </a:p>
          <a:p>
            <a:endParaRPr lang="en-GB" dirty="0"/>
          </a:p>
          <a:p>
            <a:r>
              <a:rPr lang="en-GB" sz="1800" b="0" i="0" u="none" strike="noStrike" baseline="0" dirty="0">
                <a:solidFill>
                  <a:srgbClr val="000000"/>
                </a:solidFill>
                <a:latin typeface="Poppins" panose="00000500000000000000" pitchFamily="2" charset="0"/>
              </a:rPr>
              <a:t>Renewables </a:t>
            </a:r>
          </a:p>
          <a:p>
            <a:r>
              <a:rPr lang="en-GB" sz="1800" b="0" i="0" u="none" strike="noStrike" baseline="0" dirty="0">
                <a:solidFill>
                  <a:srgbClr val="000000"/>
                </a:solidFill>
                <a:latin typeface="Wingdings" panose="05000000000000000000" pitchFamily="2" charset="2"/>
              </a:rPr>
              <a:t>▪ Solar PV </a:t>
            </a:r>
          </a:p>
          <a:p>
            <a:r>
              <a:rPr lang="en-GB" sz="1800" b="0" i="0" u="none" strike="noStrike" baseline="0" dirty="0">
                <a:solidFill>
                  <a:srgbClr val="000000"/>
                </a:solidFill>
                <a:latin typeface="Wingdings" panose="05000000000000000000" pitchFamily="2" charset="2"/>
              </a:rPr>
              <a:t>▪ Wind turbine </a:t>
            </a:r>
          </a:p>
          <a:p>
            <a:r>
              <a:rPr lang="en-GB" sz="1800" b="0" i="0" u="none" strike="noStrike" baseline="0" dirty="0">
                <a:solidFill>
                  <a:srgbClr val="000000"/>
                </a:solidFill>
                <a:latin typeface="Wingdings" panose="05000000000000000000" pitchFamily="2" charset="2"/>
              </a:rPr>
              <a:t>▪ </a:t>
            </a:r>
            <a:r>
              <a:rPr lang="en-GB" sz="1800" b="0" i="0" u="none" strike="noStrike" baseline="0" dirty="0">
                <a:solidFill>
                  <a:srgbClr val="000000"/>
                </a:solidFill>
                <a:latin typeface="Poppins" panose="00000500000000000000" pitchFamily="2" charset="0"/>
              </a:rPr>
              <a:t>Micro-hydro system </a:t>
            </a:r>
          </a:p>
          <a:p>
            <a:r>
              <a:rPr lang="en-GB" sz="1800" b="0" i="0" u="none" strike="noStrike" baseline="0" dirty="0">
                <a:solidFill>
                  <a:srgbClr val="000000"/>
                </a:solidFill>
                <a:latin typeface="Wingdings" panose="05000000000000000000" pitchFamily="2" charset="2"/>
              </a:rPr>
              <a:t>▪ Solar Thermal </a:t>
            </a:r>
          </a:p>
          <a:p>
            <a:r>
              <a:rPr lang="en-GB" sz="1800" b="0" i="0" u="none" strike="noStrike" baseline="0" dirty="0">
                <a:solidFill>
                  <a:srgbClr val="000000"/>
                </a:solidFill>
                <a:latin typeface="Wingdings" panose="05000000000000000000" pitchFamily="2" charset="2"/>
              </a:rPr>
              <a:t>▪ Biomass boiler </a:t>
            </a:r>
          </a:p>
          <a:p>
            <a:r>
              <a:rPr lang="en-GB" sz="1800" b="0" i="0" u="none" strike="noStrike" baseline="0" dirty="0">
                <a:solidFill>
                  <a:srgbClr val="000000"/>
                </a:solidFill>
                <a:latin typeface="Wingdings" panose="05000000000000000000" pitchFamily="2" charset="2"/>
              </a:rPr>
              <a:t>▪ Biomass room heaters (with radiators) </a:t>
            </a:r>
          </a:p>
          <a:p>
            <a:r>
              <a:rPr lang="en-GB" sz="1800" b="0" i="0" u="none" strike="noStrike" baseline="0" dirty="0">
                <a:solidFill>
                  <a:srgbClr val="000000"/>
                </a:solidFill>
                <a:latin typeface="Wingdings" panose="05000000000000000000" pitchFamily="2" charset="2"/>
              </a:rPr>
              <a:t>▪ Air source heat pump </a:t>
            </a:r>
          </a:p>
          <a:p>
            <a:r>
              <a:rPr lang="en-GB" sz="1800" b="0" i="0" u="none" strike="noStrike" baseline="0" dirty="0">
                <a:solidFill>
                  <a:srgbClr val="000000"/>
                </a:solidFill>
                <a:latin typeface="Wingdings" panose="05000000000000000000" pitchFamily="2" charset="2"/>
              </a:rPr>
              <a:t>▪ Water source heat pump </a:t>
            </a:r>
          </a:p>
          <a:p>
            <a:r>
              <a:rPr lang="en-GB" sz="1800" b="0" i="0" u="none" strike="noStrike" baseline="0" dirty="0">
                <a:solidFill>
                  <a:srgbClr val="000000"/>
                </a:solidFill>
                <a:latin typeface="Wingdings" panose="05000000000000000000" pitchFamily="2" charset="2"/>
              </a:rPr>
              <a:t>▪ </a:t>
            </a:r>
            <a:r>
              <a:rPr lang="en-GB" sz="1800" b="0" i="0" u="none" strike="noStrike" baseline="0" dirty="0">
                <a:solidFill>
                  <a:srgbClr val="000000"/>
                </a:solidFill>
                <a:latin typeface="Poppins" panose="00000500000000000000" pitchFamily="2" charset="0"/>
              </a:rPr>
              <a:t>Ground source heat pump </a:t>
            </a:r>
          </a:p>
          <a:p>
            <a:r>
              <a:rPr lang="en-GB" sz="1800" b="0" i="0" u="none" strike="noStrike" baseline="0" dirty="0">
                <a:solidFill>
                  <a:srgbClr val="000000"/>
                </a:solidFill>
                <a:latin typeface="Wingdings" panose="05000000000000000000" pitchFamily="2" charset="2"/>
              </a:rPr>
              <a:t>▪ Combined heat and power with Biomass </a:t>
            </a:r>
          </a:p>
          <a:p>
            <a:r>
              <a:rPr lang="en-GB" sz="1800" b="0" i="0" u="none" strike="noStrike" baseline="0" dirty="0">
                <a:solidFill>
                  <a:srgbClr val="000000"/>
                </a:solidFill>
                <a:latin typeface="Wingdings" panose="05000000000000000000" pitchFamily="2" charset="2"/>
              </a:rPr>
              <a:t>▪ Anaerobic digestion </a:t>
            </a:r>
          </a:p>
          <a:p>
            <a:br>
              <a:rPr lang="en-GB" dirty="0"/>
            </a:br>
            <a:r>
              <a:rPr lang="en-GB" sz="1800" b="0" i="0" u="none" strike="noStrike" baseline="0" dirty="0">
                <a:solidFill>
                  <a:srgbClr val="000000"/>
                </a:solidFill>
                <a:latin typeface="Poppins" panose="00000500000000000000" pitchFamily="2" charset="0"/>
              </a:rPr>
              <a:t>Other equipment </a:t>
            </a:r>
          </a:p>
          <a:p>
            <a:r>
              <a:rPr lang="en-GB" sz="1800" b="0" i="0" u="none" strike="noStrike" baseline="0" dirty="0">
                <a:solidFill>
                  <a:srgbClr val="000000"/>
                </a:solidFill>
                <a:latin typeface="Wingdings" panose="05000000000000000000" pitchFamily="2" charset="2"/>
              </a:rPr>
              <a:t>▪ Measuring, monitoring and control equipment </a:t>
            </a:r>
          </a:p>
          <a:p>
            <a:r>
              <a:rPr lang="en-GB" sz="1800" b="0" i="0" u="none" strike="noStrike" baseline="0" dirty="0">
                <a:solidFill>
                  <a:srgbClr val="000000"/>
                </a:solidFill>
                <a:latin typeface="Wingdings" panose="05000000000000000000" pitchFamily="2" charset="2"/>
              </a:rPr>
              <a:t>▪ Lighting systems, fitting and controls </a:t>
            </a:r>
          </a:p>
          <a:p>
            <a:r>
              <a:rPr lang="en-GB" sz="1800" b="0" i="0" u="none" strike="noStrike" baseline="0" dirty="0">
                <a:solidFill>
                  <a:srgbClr val="000000"/>
                </a:solidFill>
                <a:latin typeface="Wingdings" panose="05000000000000000000" pitchFamily="2" charset="2"/>
              </a:rPr>
              <a:t>▪ Voltage optimisation </a:t>
            </a:r>
          </a:p>
          <a:p>
            <a:r>
              <a:rPr lang="en-GB" sz="1800" b="0" i="0" u="none" strike="noStrike" baseline="0" dirty="0">
                <a:solidFill>
                  <a:srgbClr val="000000"/>
                </a:solidFill>
                <a:latin typeface="Wingdings" panose="05000000000000000000" pitchFamily="2" charset="2"/>
              </a:rPr>
              <a:t>▪ Variable speed drives </a:t>
            </a:r>
          </a:p>
          <a:p>
            <a:r>
              <a:rPr lang="en-GB" sz="1800" b="0" i="0" u="none" strike="noStrike" baseline="0" dirty="0">
                <a:solidFill>
                  <a:srgbClr val="000000"/>
                </a:solidFill>
                <a:latin typeface="Wingdings" panose="05000000000000000000" pitchFamily="2" charset="2"/>
              </a:rPr>
              <a:t>▪ Energy efficient motors and controls </a:t>
            </a:r>
          </a:p>
          <a:p>
            <a:r>
              <a:rPr lang="en-GB" sz="1800" b="0" i="0" u="none" strike="noStrike" baseline="0" dirty="0">
                <a:solidFill>
                  <a:srgbClr val="000000"/>
                </a:solidFill>
                <a:latin typeface="Wingdings" panose="05000000000000000000" pitchFamily="2" charset="2"/>
              </a:rPr>
              <a:t>▪ </a:t>
            </a:r>
            <a:r>
              <a:rPr lang="en-GB" sz="1800" b="0" i="0" u="none" strike="noStrike" baseline="0" dirty="0">
                <a:solidFill>
                  <a:srgbClr val="000000"/>
                </a:solidFill>
                <a:latin typeface="Poppins" panose="00000500000000000000" pitchFamily="2" charset="0"/>
              </a:rPr>
              <a:t>Air compressors </a:t>
            </a:r>
          </a:p>
          <a:p>
            <a:r>
              <a:rPr lang="en-GB" sz="1800" b="0" i="0" u="none" strike="noStrike" baseline="0" dirty="0">
                <a:solidFill>
                  <a:srgbClr val="000000"/>
                </a:solidFill>
                <a:latin typeface="Wingdings" panose="05000000000000000000" pitchFamily="2" charset="2"/>
              </a:rPr>
              <a:t>▪ Commercial cooking and baking equipment </a:t>
            </a:r>
          </a:p>
          <a:p>
            <a:r>
              <a:rPr lang="en-GB" sz="1800" b="0" i="0" u="none" strike="noStrike" baseline="0" dirty="0">
                <a:solidFill>
                  <a:srgbClr val="000000"/>
                </a:solidFill>
                <a:latin typeface="Wingdings" panose="05000000000000000000" pitchFamily="2" charset="2"/>
              </a:rPr>
              <a:t>▪ Commercial cleaning equipment e.g. washing machines, dryers, dishwashers </a:t>
            </a:r>
          </a:p>
          <a:p>
            <a:r>
              <a:rPr lang="en-GB" sz="1800" b="0" i="0" u="none" strike="noStrike" baseline="0" dirty="0">
                <a:solidFill>
                  <a:srgbClr val="000000"/>
                </a:solidFill>
                <a:latin typeface="Wingdings" panose="05000000000000000000" pitchFamily="2" charset="2"/>
              </a:rPr>
              <a:t>▪ Commercial fridge and freezer units </a:t>
            </a:r>
          </a:p>
          <a:p>
            <a:r>
              <a:rPr lang="en-GB" sz="1800" b="0" i="0" u="none" strike="noStrike" baseline="0" dirty="0">
                <a:solidFill>
                  <a:srgbClr val="000000"/>
                </a:solidFill>
                <a:latin typeface="Wingdings" panose="05000000000000000000" pitchFamily="2" charset="2"/>
              </a:rPr>
              <a:t>▪ </a:t>
            </a:r>
            <a:r>
              <a:rPr lang="en-GB" sz="1800" b="0" i="0" u="none" strike="noStrike" baseline="0" dirty="0">
                <a:solidFill>
                  <a:srgbClr val="000000"/>
                </a:solidFill>
                <a:latin typeface="Poppins" panose="00000500000000000000" pitchFamily="2" charset="0"/>
              </a:rPr>
              <a:t>Multi-glazed refrigeration doors/covers </a:t>
            </a:r>
            <a:endParaRPr lang="en-GB" sz="1800" b="0" i="0" u="none" strike="noStrike" baseline="0" dirty="0">
              <a:solidFill>
                <a:srgbClr val="000000"/>
              </a:solidFill>
              <a:latin typeface="Wingdings" panose="05000000000000000000" pitchFamily="2" charset="2"/>
            </a:endParaRPr>
          </a:p>
          <a:p>
            <a:r>
              <a:rPr lang="en-GB" sz="1800" b="0" i="0" u="none" strike="noStrike" baseline="0" dirty="0">
                <a:solidFill>
                  <a:srgbClr val="000000"/>
                </a:solidFill>
                <a:latin typeface="Wingdings" panose="05000000000000000000" pitchFamily="2" charset="2"/>
              </a:rPr>
              <a:t>▪ High efficiency hand dryers </a:t>
            </a:r>
          </a:p>
          <a:p>
            <a:r>
              <a:rPr lang="en-GB" sz="1800" b="0" i="0" u="none" strike="noStrike" baseline="0" dirty="0">
                <a:solidFill>
                  <a:srgbClr val="000000"/>
                </a:solidFill>
                <a:latin typeface="Wingdings" panose="05000000000000000000" pitchFamily="2" charset="2"/>
              </a:rPr>
              <a:t>▪ IT equipment </a:t>
            </a:r>
          </a:p>
          <a:p>
            <a:r>
              <a:rPr lang="en-GB" sz="1800" b="0" i="0" u="none" strike="noStrike" baseline="0" dirty="0">
                <a:solidFill>
                  <a:srgbClr val="000000"/>
                </a:solidFill>
                <a:latin typeface="Wingdings" panose="05000000000000000000" pitchFamily="2" charset="2"/>
              </a:rPr>
              <a:t>▪ </a:t>
            </a:r>
            <a:r>
              <a:rPr lang="en-GB" sz="1800" b="0" i="0" u="none" strike="noStrike" baseline="0" dirty="0">
                <a:solidFill>
                  <a:srgbClr val="000000"/>
                </a:solidFill>
                <a:latin typeface="Poppins" panose="00000500000000000000" pitchFamily="2" charset="0"/>
              </a:rPr>
              <a:t>Swimming pool covers </a:t>
            </a:r>
            <a:endParaRPr lang="en-GB" sz="1800" b="0" i="0" u="none" strike="noStrike" baseline="0" dirty="0">
              <a:solidFill>
                <a:srgbClr val="000000"/>
              </a:solidFill>
              <a:latin typeface="Wingdings" panose="05000000000000000000" pitchFamily="2" charset="2"/>
            </a:endParaRPr>
          </a:p>
          <a:p>
            <a:endParaRPr lang="en-GB" sz="1800" b="0" i="0" u="none" strike="noStrike" baseline="0" dirty="0">
              <a:solidFill>
                <a:srgbClr val="000000"/>
              </a:solidFill>
              <a:latin typeface="Wingdings" panose="05000000000000000000" pitchFamily="2" charset="2"/>
            </a:endParaRPr>
          </a:p>
          <a:p>
            <a:br>
              <a:rPr lang="en-GB" dirty="0"/>
            </a:br>
            <a:endParaRPr lang="en-GB" dirty="0"/>
          </a:p>
        </p:txBody>
      </p:sp>
      <p:sp>
        <p:nvSpPr>
          <p:cNvPr id="4" name="Slide Number Placeholder 3"/>
          <p:cNvSpPr>
            <a:spLocks noGrp="1"/>
          </p:cNvSpPr>
          <p:nvPr>
            <p:ph type="sldNum" sz="quarter" idx="5"/>
          </p:nvPr>
        </p:nvSpPr>
        <p:spPr/>
        <p:txBody>
          <a:bodyPr/>
          <a:lstStyle/>
          <a:p>
            <a:fld id="{FDFE8F2B-661C-40EA-BFF5-04EE3B973EDD}" type="slidenum">
              <a:rPr lang="en-GB" smtClean="0"/>
              <a:t>5</a:t>
            </a:fld>
            <a:endParaRPr lang="en-GB"/>
          </a:p>
        </p:txBody>
      </p:sp>
    </p:spTree>
    <p:extLst>
      <p:ext uri="{BB962C8B-B14F-4D97-AF65-F5344CB8AC3E}">
        <p14:creationId xmlns:p14="http://schemas.microsoft.com/office/powerpoint/2010/main" val="297547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Fluorescent ballasts can fail, requiring continued maintenance and eventual replacement or bypass of the ballast; potential issues with fluorescent ballast compatibility; lower overall electrical efficiency due to ballast.</a:t>
            </a:r>
          </a:p>
        </p:txBody>
      </p:sp>
      <p:sp>
        <p:nvSpPr>
          <p:cNvPr id="4" name="Slide Number Placeholder 3"/>
          <p:cNvSpPr>
            <a:spLocks noGrp="1"/>
          </p:cNvSpPr>
          <p:nvPr>
            <p:ph type="sldNum" sz="quarter" idx="5"/>
          </p:nvPr>
        </p:nvSpPr>
        <p:spPr/>
        <p:txBody>
          <a:bodyPr/>
          <a:lstStyle/>
          <a:p>
            <a:fld id="{FDFE8F2B-661C-40EA-BFF5-04EE3B973EDD}" type="slidenum">
              <a:rPr lang="en-GB" smtClean="0"/>
              <a:t>6</a:t>
            </a:fld>
            <a:endParaRPr lang="en-GB"/>
          </a:p>
        </p:txBody>
      </p:sp>
    </p:spTree>
    <p:extLst>
      <p:ext uri="{BB962C8B-B14F-4D97-AF65-F5344CB8AC3E}">
        <p14:creationId xmlns:p14="http://schemas.microsoft.com/office/powerpoint/2010/main" val="685360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FE8F2B-661C-40EA-BFF5-04EE3B973EDD}" type="slidenum">
              <a:rPr lang="en-GB" smtClean="0"/>
              <a:t>7</a:t>
            </a:fld>
            <a:endParaRPr lang="en-GB"/>
          </a:p>
        </p:txBody>
      </p:sp>
    </p:spTree>
    <p:extLst>
      <p:ext uri="{BB962C8B-B14F-4D97-AF65-F5344CB8AC3E}">
        <p14:creationId xmlns:p14="http://schemas.microsoft.com/office/powerpoint/2010/main" val="2978514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FE8F2B-661C-40EA-BFF5-04EE3B973EDD}" type="slidenum">
              <a:rPr lang="en-GB" smtClean="0"/>
              <a:t>8</a:t>
            </a:fld>
            <a:endParaRPr lang="en-GB"/>
          </a:p>
        </p:txBody>
      </p:sp>
    </p:spTree>
    <p:extLst>
      <p:ext uri="{BB962C8B-B14F-4D97-AF65-F5344CB8AC3E}">
        <p14:creationId xmlns:p14="http://schemas.microsoft.com/office/powerpoint/2010/main" val="2126384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FE8F2B-661C-40EA-BFF5-04EE3B973EDD}" type="slidenum">
              <a:rPr lang="en-GB" smtClean="0"/>
              <a:t>9</a:t>
            </a:fld>
            <a:endParaRPr lang="en-GB"/>
          </a:p>
        </p:txBody>
      </p:sp>
    </p:spTree>
    <p:extLst>
      <p:ext uri="{BB962C8B-B14F-4D97-AF65-F5344CB8AC3E}">
        <p14:creationId xmlns:p14="http://schemas.microsoft.com/office/powerpoint/2010/main" val="2644462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FE8F2B-661C-40EA-BFF5-04EE3B973EDD}" type="slidenum">
              <a:rPr lang="en-GB" smtClean="0"/>
              <a:t>10</a:t>
            </a:fld>
            <a:endParaRPr lang="en-GB"/>
          </a:p>
        </p:txBody>
      </p:sp>
    </p:spTree>
    <p:extLst>
      <p:ext uri="{BB962C8B-B14F-4D97-AF65-F5344CB8AC3E}">
        <p14:creationId xmlns:p14="http://schemas.microsoft.com/office/powerpoint/2010/main" val="1196328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83D06-D330-7FEB-3BB5-52E32D538C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15E5CC-F5FD-7131-C65C-B6E52AF156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096B24-816A-3BCC-8E6C-B00F317F4CDE}"/>
              </a:ext>
            </a:extLst>
          </p:cNvPr>
          <p:cNvSpPr>
            <a:spLocks noGrp="1"/>
          </p:cNvSpPr>
          <p:nvPr>
            <p:ph type="dt" sz="half" idx="10"/>
          </p:nvPr>
        </p:nvSpPr>
        <p:spPr/>
        <p:txBody>
          <a:bodyPr/>
          <a:lstStyle/>
          <a:p>
            <a:fld id="{A9CBC841-94F3-4A86-AFF3-0F5425BB031C}" type="datetimeFigureOut">
              <a:rPr lang="en-GB" smtClean="0"/>
              <a:t>22/06/2023</a:t>
            </a:fld>
            <a:endParaRPr lang="en-GB"/>
          </a:p>
        </p:txBody>
      </p:sp>
      <p:sp>
        <p:nvSpPr>
          <p:cNvPr id="5" name="Footer Placeholder 4">
            <a:extLst>
              <a:ext uri="{FF2B5EF4-FFF2-40B4-BE49-F238E27FC236}">
                <a16:creationId xmlns:a16="http://schemas.microsoft.com/office/drawing/2014/main" id="{C719E7D1-D0FF-3E0E-0B9F-589028F31B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C03626-2108-8AAB-AA5F-4DEFA2C59859}"/>
              </a:ext>
            </a:extLst>
          </p:cNvPr>
          <p:cNvSpPr>
            <a:spLocks noGrp="1"/>
          </p:cNvSpPr>
          <p:nvPr>
            <p:ph type="sldNum" sz="quarter" idx="12"/>
          </p:nvPr>
        </p:nvSpPr>
        <p:spPr/>
        <p:txBody>
          <a:bodyPr/>
          <a:lstStyle/>
          <a:p>
            <a:fld id="{979C32D9-65D8-49FF-9D90-6476820F7385}" type="slidenum">
              <a:rPr lang="en-GB" smtClean="0"/>
              <a:t>‹#›</a:t>
            </a:fld>
            <a:endParaRPr lang="en-GB"/>
          </a:p>
        </p:txBody>
      </p:sp>
    </p:spTree>
    <p:extLst>
      <p:ext uri="{BB962C8B-B14F-4D97-AF65-F5344CB8AC3E}">
        <p14:creationId xmlns:p14="http://schemas.microsoft.com/office/powerpoint/2010/main" val="287690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01AF-75AB-6414-E664-932B545757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2CE2E-1DA3-98ED-BAA2-9CD51E1824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8C7E14-7A9E-7529-57FB-01F7613ED938}"/>
              </a:ext>
            </a:extLst>
          </p:cNvPr>
          <p:cNvSpPr>
            <a:spLocks noGrp="1"/>
          </p:cNvSpPr>
          <p:nvPr>
            <p:ph type="dt" sz="half" idx="10"/>
          </p:nvPr>
        </p:nvSpPr>
        <p:spPr/>
        <p:txBody>
          <a:bodyPr/>
          <a:lstStyle/>
          <a:p>
            <a:fld id="{A9CBC841-94F3-4A86-AFF3-0F5425BB031C}" type="datetimeFigureOut">
              <a:rPr lang="en-GB" smtClean="0"/>
              <a:t>22/06/2023</a:t>
            </a:fld>
            <a:endParaRPr lang="en-GB"/>
          </a:p>
        </p:txBody>
      </p:sp>
      <p:sp>
        <p:nvSpPr>
          <p:cNvPr id="5" name="Footer Placeholder 4">
            <a:extLst>
              <a:ext uri="{FF2B5EF4-FFF2-40B4-BE49-F238E27FC236}">
                <a16:creationId xmlns:a16="http://schemas.microsoft.com/office/drawing/2014/main" id="{8D51507E-4D22-58CC-CDD0-36C5EFE804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C01718-5BE6-65D8-4F12-8712F68F7933}"/>
              </a:ext>
            </a:extLst>
          </p:cNvPr>
          <p:cNvSpPr>
            <a:spLocks noGrp="1"/>
          </p:cNvSpPr>
          <p:nvPr>
            <p:ph type="sldNum" sz="quarter" idx="12"/>
          </p:nvPr>
        </p:nvSpPr>
        <p:spPr/>
        <p:txBody>
          <a:bodyPr/>
          <a:lstStyle/>
          <a:p>
            <a:fld id="{979C32D9-65D8-49FF-9D90-6476820F7385}" type="slidenum">
              <a:rPr lang="en-GB" smtClean="0"/>
              <a:t>‹#›</a:t>
            </a:fld>
            <a:endParaRPr lang="en-GB"/>
          </a:p>
        </p:txBody>
      </p:sp>
    </p:spTree>
    <p:extLst>
      <p:ext uri="{BB962C8B-B14F-4D97-AF65-F5344CB8AC3E}">
        <p14:creationId xmlns:p14="http://schemas.microsoft.com/office/powerpoint/2010/main" val="227235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8CC736-3217-F58C-3C95-B4E0981D47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341912-B28C-CB09-A930-223C42E5BE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EF0936-36A8-1496-0354-25A6BF1DE705}"/>
              </a:ext>
            </a:extLst>
          </p:cNvPr>
          <p:cNvSpPr>
            <a:spLocks noGrp="1"/>
          </p:cNvSpPr>
          <p:nvPr>
            <p:ph type="dt" sz="half" idx="10"/>
          </p:nvPr>
        </p:nvSpPr>
        <p:spPr/>
        <p:txBody>
          <a:bodyPr/>
          <a:lstStyle/>
          <a:p>
            <a:fld id="{A9CBC841-94F3-4A86-AFF3-0F5425BB031C}" type="datetimeFigureOut">
              <a:rPr lang="en-GB" smtClean="0"/>
              <a:t>22/06/2023</a:t>
            </a:fld>
            <a:endParaRPr lang="en-GB"/>
          </a:p>
        </p:txBody>
      </p:sp>
      <p:sp>
        <p:nvSpPr>
          <p:cNvPr id="5" name="Footer Placeholder 4">
            <a:extLst>
              <a:ext uri="{FF2B5EF4-FFF2-40B4-BE49-F238E27FC236}">
                <a16:creationId xmlns:a16="http://schemas.microsoft.com/office/drawing/2014/main" id="{730E59BD-8209-123F-4C05-DB0868B1E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C8D967-E943-25DC-DDF9-4BF0435F337F}"/>
              </a:ext>
            </a:extLst>
          </p:cNvPr>
          <p:cNvSpPr>
            <a:spLocks noGrp="1"/>
          </p:cNvSpPr>
          <p:nvPr>
            <p:ph type="sldNum" sz="quarter" idx="12"/>
          </p:nvPr>
        </p:nvSpPr>
        <p:spPr/>
        <p:txBody>
          <a:bodyPr/>
          <a:lstStyle/>
          <a:p>
            <a:fld id="{979C32D9-65D8-49FF-9D90-6476820F7385}" type="slidenum">
              <a:rPr lang="en-GB" smtClean="0"/>
              <a:t>‹#›</a:t>
            </a:fld>
            <a:endParaRPr lang="en-GB"/>
          </a:p>
        </p:txBody>
      </p:sp>
    </p:spTree>
    <p:extLst>
      <p:ext uri="{BB962C8B-B14F-4D97-AF65-F5344CB8AC3E}">
        <p14:creationId xmlns:p14="http://schemas.microsoft.com/office/powerpoint/2010/main" val="260557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10E22-4200-5FD8-30D0-3FD96F9D6B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D19C60-08B9-26E0-B3F9-EE8E97D427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00E32C-8B55-9A2D-A94B-84330E20C669}"/>
              </a:ext>
            </a:extLst>
          </p:cNvPr>
          <p:cNvSpPr>
            <a:spLocks noGrp="1"/>
          </p:cNvSpPr>
          <p:nvPr>
            <p:ph type="dt" sz="half" idx="10"/>
          </p:nvPr>
        </p:nvSpPr>
        <p:spPr/>
        <p:txBody>
          <a:bodyPr/>
          <a:lstStyle/>
          <a:p>
            <a:fld id="{A9CBC841-94F3-4A86-AFF3-0F5425BB031C}" type="datetimeFigureOut">
              <a:rPr lang="en-GB" smtClean="0"/>
              <a:t>22/06/2023</a:t>
            </a:fld>
            <a:endParaRPr lang="en-GB"/>
          </a:p>
        </p:txBody>
      </p:sp>
      <p:sp>
        <p:nvSpPr>
          <p:cNvPr id="5" name="Footer Placeholder 4">
            <a:extLst>
              <a:ext uri="{FF2B5EF4-FFF2-40B4-BE49-F238E27FC236}">
                <a16:creationId xmlns:a16="http://schemas.microsoft.com/office/drawing/2014/main" id="{F931E204-98EA-61A9-7BF5-3C15925B84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CADA8B-5FBB-F0BD-9D33-82ACAE0E7567}"/>
              </a:ext>
            </a:extLst>
          </p:cNvPr>
          <p:cNvSpPr>
            <a:spLocks noGrp="1"/>
          </p:cNvSpPr>
          <p:nvPr>
            <p:ph type="sldNum" sz="quarter" idx="12"/>
          </p:nvPr>
        </p:nvSpPr>
        <p:spPr/>
        <p:txBody>
          <a:bodyPr/>
          <a:lstStyle/>
          <a:p>
            <a:fld id="{979C32D9-65D8-49FF-9D90-6476820F7385}" type="slidenum">
              <a:rPr lang="en-GB" smtClean="0"/>
              <a:t>‹#›</a:t>
            </a:fld>
            <a:endParaRPr lang="en-GB"/>
          </a:p>
        </p:txBody>
      </p:sp>
    </p:spTree>
    <p:extLst>
      <p:ext uri="{BB962C8B-B14F-4D97-AF65-F5344CB8AC3E}">
        <p14:creationId xmlns:p14="http://schemas.microsoft.com/office/powerpoint/2010/main" val="287540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38F8-8BD7-8A83-630E-2743467B0E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83ADA0-FFE1-0069-9A37-16C73DE7DE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3EBBA6-BF57-A79F-3F0F-A95FB79CD277}"/>
              </a:ext>
            </a:extLst>
          </p:cNvPr>
          <p:cNvSpPr>
            <a:spLocks noGrp="1"/>
          </p:cNvSpPr>
          <p:nvPr>
            <p:ph type="dt" sz="half" idx="10"/>
          </p:nvPr>
        </p:nvSpPr>
        <p:spPr/>
        <p:txBody>
          <a:bodyPr/>
          <a:lstStyle/>
          <a:p>
            <a:fld id="{A9CBC841-94F3-4A86-AFF3-0F5425BB031C}" type="datetimeFigureOut">
              <a:rPr lang="en-GB" smtClean="0"/>
              <a:t>22/06/2023</a:t>
            </a:fld>
            <a:endParaRPr lang="en-GB"/>
          </a:p>
        </p:txBody>
      </p:sp>
      <p:sp>
        <p:nvSpPr>
          <p:cNvPr id="5" name="Footer Placeholder 4">
            <a:extLst>
              <a:ext uri="{FF2B5EF4-FFF2-40B4-BE49-F238E27FC236}">
                <a16:creationId xmlns:a16="http://schemas.microsoft.com/office/drawing/2014/main" id="{6EF304A6-D65E-9B8E-0D77-2D93401DE4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D11DC8-DAFA-1AAF-726F-3A88604A76CB}"/>
              </a:ext>
            </a:extLst>
          </p:cNvPr>
          <p:cNvSpPr>
            <a:spLocks noGrp="1"/>
          </p:cNvSpPr>
          <p:nvPr>
            <p:ph type="sldNum" sz="quarter" idx="12"/>
          </p:nvPr>
        </p:nvSpPr>
        <p:spPr/>
        <p:txBody>
          <a:bodyPr/>
          <a:lstStyle/>
          <a:p>
            <a:fld id="{979C32D9-65D8-49FF-9D90-6476820F7385}" type="slidenum">
              <a:rPr lang="en-GB" smtClean="0"/>
              <a:t>‹#›</a:t>
            </a:fld>
            <a:endParaRPr lang="en-GB"/>
          </a:p>
        </p:txBody>
      </p:sp>
    </p:spTree>
    <p:extLst>
      <p:ext uri="{BB962C8B-B14F-4D97-AF65-F5344CB8AC3E}">
        <p14:creationId xmlns:p14="http://schemas.microsoft.com/office/powerpoint/2010/main" val="2380192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6CC6F-FC9C-033A-F582-18924801CD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44E18A-8310-0C66-F473-DE9FF3C70B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2DCB87-2C87-1B5E-48CB-C0BA8E709F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D1716B-06CC-5BE4-A971-8D0637B522AD}"/>
              </a:ext>
            </a:extLst>
          </p:cNvPr>
          <p:cNvSpPr>
            <a:spLocks noGrp="1"/>
          </p:cNvSpPr>
          <p:nvPr>
            <p:ph type="dt" sz="half" idx="10"/>
          </p:nvPr>
        </p:nvSpPr>
        <p:spPr/>
        <p:txBody>
          <a:bodyPr/>
          <a:lstStyle/>
          <a:p>
            <a:fld id="{A9CBC841-94F3-4A86-AFF3-0F5425BB031C}" type="datetimeFigureOut">
              <a:rPr lang="en-GB" smtClean="0"/>
              <a:t>22/06/2023</a:t>
            </a:fld>
            <a:endParaRPr lang="en-GB"/>
          </a:p>
        </p:txBody>
      </p:sp>
      <p:sp>
        <p:nvSpPr>
          <p:cNvPr id="6" name="Footer Placeholder 5">
            <a:extLst>
              <a:ext uri="{FF2B5EF4-FFF2-40B4-BE49-F238E27FC236}">
                <a16:creationId xmlns:a16="http://schemas.microsoft.com/office/drawing/2014/main" id="{C56444C9-DFE2-BD5A-A344-B64ECFC4CB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6ED9FF-8B2A-5442-ACBA-AF90D7B3B773}"/>
              </a:ext>
            </a:extLst>
          </p:cNvPr>
          <p:cNvSpPr>
            <a:spLocks noGrp="1"/>
          </p:cNvSpPr>
          <p:nvPr>
            <p:ph type="sldNum" sz="quarter" idx="12"/>
          </p:nvPr>
        </p:nvSpPr>
        <p:spPr/>
        <p:txBody>
          <a:bodyPr/>
          <a:lstStyle/>
          <a:p>
            <a:fld id="{979C32D9-65D8-49FF-9D90-6476820F7385}" type="slidenum">
              <a:rPr lang="en-GB" smtClean="0"/>
              <a:t>‹#›</a:t>
            </a:fld>
            <a:endParaRPr lang="en-GB"/>
          </a:p>
        </p:txBody>
      </p:sp>
    </p:spTree>
    <p:extLst>
      <p:ext uri="{BB962C8B-B14F-4D97-AF65-F5344CB8AC3E}">
        <p14:creationId xmlns:p14="http://schemas.microsoft.com/office/powerpoint/2010/main" val="344808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99248-4655-454E-DBA6-C1DD748E94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4C7AF-A4C9-7FBE-4DC1-8FA4D9EA5E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5DD20A-91D3-6077-2109-C94A312B8E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B48705-3222-7C1A-CCD6-A4F0C678AC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DE1162-B6BC-6D35-9E1A-B4FE63436F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098C3E-06AE-524A-4A78-832578BC70E0}"/>
              </a:ext>
            </a:extLst>
          </p:cNvPr>
          <p:cNvSpPr>
            <a:spLocks noGrp="1"/>
          </p:cNvSpPr>
          <p:nvPr>
            <p:ph type="dt" sz="half" idx="10"/>
          </p:nvPr>
        </p:nvSpPr>
        <p:spPr/>
        <p:txBody>
          <a:bodyPr/>
          <a:lstStyle/>
          <a:p>
            <a:fld id="{A9CBC841-94F3-4A86-AFF3-0F5425BB031C}" type="datetimeFigureOut">
              <a:rPr lang="en-GB" smtClean="0"/>
              <a:t>22/06/2023</a:t>
            </a:fld>
            <a:endParaRPr lang="en-GB"/>
          </a:p>
        </p:txBody>
      </p:sp>
      <p:sp>
        <p:nvSpPr>
          <p:cNvPr id="8" name="Footer Placeholder 7">
            <a:extLst>
              <a:ext uri="{FF2B5EF4-FFF2-40B4-BE49-F238E27FC236}">
                <a16:creationId xmlns:a16="http://schemas.microsoft.com/office/drawing/2014/main" id="{B4E84818-009B-2B11-BB40-DC5A82C711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BE600A-210A-D68C-70FC-4EAADD5EA4F7}"/>
              </a:ext>
            </a:extLst>
          </p:cNvPr>
          <p:cNvSpPr>
            <a:spLocks noGrp="1"/>
          </p:cNvSpPr>
          <p:nvPr>
            <p:ph type="sldNum" sz="quarter" idx="12"/>
          </p:nvPr>
        </p:nvSpPr>
        <p:spPr/>
        <p:txBody>
          <a:bodyPr/>
          <a:lstStyle/>
          <a:p>
            <a:fld id="{979C32D9-65D8-49FF-9D90-6476820F7385}" type="slidenum">
              <a:rPr lang="en-GB" smtClean="0"/>
              <a:t>‹#›</a:t>
            </a:fld>
            <a:endParaRPr lang="en-GB"/>
          </a:p>
        </p:txBody>
      </p:sp>
    </p:spTree>
    <p:extLst>
      <p:ext uri="{BB962C8B-B14F-4D97-AF65-F5344CB8AC3E}">
        <p14:creationId xmlns:p14="http://schemas.microsoft.com/office/powerpoint/2010/main" val="371100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E8F60-3A50-4EF5-ABC6-5DFD677230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9A87E4-709D-050D-5632-47DBCFB651CC}"/>
              </a:ext>
            </a:extLst>
          </p:cNvPr>
          <p:cNvSpPr>
            <a:spLocks noGrp="1"/>
          </p:cNvSpPr>
          <p:nvPr>
            <p:ph type="dt" sz="half" idx="10"/>
          </p:nvPr>
        </p:nvSpPr>
        <p:spPr/>
        <p:txBody>
          <a:bodyPr/>
          <a:lstStyle/>
          <a:p>
            <a:fld id="{A9CBC841-94F3-4A86-AFF3-0F5425BB031C}" type="datetimeFigureOut">
              <a:rPr lang="en-GB" smtClean="0"/>
              <a:t>22/06/2023</a:t>
            </a:fld>
            <a:endParaRPr lang="en-GB"/>
          </a:p>
        </p:txBody>
      </p:sp>
      <p:sp>
        <p:nvSpPr>
          <p:cNvPr id="4" name="Footer Placeholder 3">
            <a:extLst>
              <a:ext uri="{FF2B5EF4-FFF2-40B4-BE49-F238E27FC236}">
                <a16:creationId xmlns:a16="http://schemas.microsoft.com/office/drawing/2014/main" id="{579C9FF0-3471-7D28-9E4E-C561B05FB8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4118390-895B-2426-91A4-D3A0EAE7F225}"/>
              </a:ext>
            </a:extLst>
          </p:cNvPr>
          <p:cNvSpPr>
            <a:spLocks noGrp="1"/>
          </p:cNvSpPr>
          <p:nvPr>
            <p:ph type="sldNum" sz="quarter" idx="12"/>
          </p:nvPr>
        </p:nvSpPr>
        <p:spPr/>
        <p:txBody>
          <a:bodyPr/>
          <a:lstStyle/>
          <a:p>
            <a:fld id="{979C32D9-65D8-49FF-9D90-6476820F7385}" type="slidenum">
              <a:rPr lang="en-GB" smtClean="0"/>
              <a:t>‹#›</a:t>
            </a:fld>
            <a:endParaRPr lang="en-GB"/>
          </a:p>
        </p:txBody>
      </p:sp>
    </p:spTree>
    <p:extLst>
      <p:ext uri="{BB962C8B-B14F-4D97-AF65-F5344CB8AC3E}">
        <p14:creationId xmlns:p14="http://schemas.microsoft.com/office/powerpoint/2010/main" val="233637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600C29-2D14-F1BB-524B-3B10B794CD27}"/>
              </a:ext>
            </a:extLst>
          </p:cNvPr>
          <p:cNvSpPr>
            <a:spLocks noGrp="1"/>
          </p:cNvSpPr>
          <p:nvPr>
            <p:ph type="dt" sz="half" idx="10"/>
          </p:nvPr>
        </p:nvSpPr>
        <p:spPr/>
        <p:txBody>
          <a:bodyPr/>
          <a:lstStyle/>
          <a:p>
            <a:fld id="{A9CBC841-94F3-4A86-AFF3-0F5425BB031C}" type="datetimeFigureOut">
              <a:rPr lang="en-GB" smtClean="0"/>
              <a:t>22/06/2023</a:t>
            </a:fld>
            <a:endParaRPr lang="en-GB"/>
          </a:p>
        </p:txBody>
      </p:sp>
      <p:sp>
        <p:nvSpPr>
          <p:cNvPr id="3" name="Footer Placeholder 2">
            <a:extLst>
              <a:ext uri="{FF2B5EF4-FFF2-40B4-BE49-F238E27FC236}">
                <a16:creationId xmlns:a16="http://schemas.microsoft.com/office/drawing/2014/main" id="{0C82F7B8-0123-B371-DE23-1FB1D781DD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9BB992-057E-F171-4E4D-919CEBDBB1CF}"/>
              </a:ext>
            </a:extLst>
          </p:cNvPr>
          <p:cNvSpPr>
            <a:spLocks noGrp="1"/>
          </p:cNvSpPr>
          <p:nvPr>
            <p:ph type="sldNum" sz="quarter" idx="12"/>
          </p:nvPr>
        </p:nvSpPr>
        <p:spPr/>
        <p:txBody>
          <a:bodyPr/>
          <a:lstStyle/>
          <a:p>
            <a:fld id="{979C32D9-65D8-49FF-9D90-6476820F7385}" type="slidenum">
              <a:rPr lang="en-GB" smtClean="0"/>
              <a:t>‹#›</a:t>
            </a:fld>
            <a:endParaRPr lang="en-GB"/>
          </a:p>
        </p:txBody>
      </p:sp>
    </p:spTree>
    <p:extLst>
      <p:ext uri="{BB962C8B-B14F-4D97-AF65-F5344CB8AC3E}">
        <p14:creationId xmlns:p14="http://schemas.microsoft.com/office/powerpoint/2010/main" val="286406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DA789-B9C8-93DE-E1E3-BD2443AB57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039D47F-3F95-760B-4B97-BCF182DCCD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95EAF2-60BA-A65A-82FF-DD2B8B7AD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49250-CF2D-4386-ADAA-325BE6826A25}"/>
              </a:ext>
            </a:extLst>
          </p:cNvPr>
          <p:cNvSpPr>
            <a:spLocks noGrp="1"/>
          </p:cNvSpPr>
          <p:nvPr>
            <p:ph type="dt" sz="half" idx="10"/>
          </p:nvPr>
        </p:nvSpPr>
        <p:spPr/>
        <p:txBody>
          <a:bodyPr/>
          <a:lstStyle/>
          <a:p>
            <a:fld id="{A9CBC841-94F3-4A86-AFF3-0F5425BB031C}" type="datetimeFigureOut">
              <a:rPr lang="en-GB" smtClean="0"/>
              <a:t>22/06/2023</a:t>
            </a:fld>
            <a:endParaRPr lang="en-GB"/>
          </a:p>
        </p:txBody>
      </p:sp>
      <p:sp>
        <p:nvSpPr>
          <p:cNvPr id="6" name="Footer Placeholder 5">
            <a:extLst>
              <a:ext uri="{FF2B5EF4-FFF2-40B4-BE49-F238E27FC236}">
                <a16:creationId xmlns:a16="http://schemas.microsoft.com/office/drawing/2014/main" id="{2119C2F2-496D-52D1-3B12-160E00F1E6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71741F-5501-5C89-472B-EDA680111781}"/>
              </a:ext>
            </a:extLst>
          </p:cNvPr>
          <p:cNvSpPr>
            <a:spLocks noGrp="1"/>
          </p:cNvSpPr>
          <p:nvPr>
            <p:ph type="sldNum" sz="quarter" idx="12"/>
          </p:nvPr>
        </p:nvSpPr>
        <p:spPr/>
        <p:txBody>
          <a:bodyPr/>
          <a:lstStyle/>
          <a:p>
            <a:fld id="{979C32D9-65D8-49FF-9D90-6476820F7385}" type="slidenum">
              <a:rPr lang="en-GB" smtClean="0"/>
              <a:t>‹#›</a:t>
            </a:fld>
            <a:endParaRPr lang="en-GB"/>
          </a:p>
        </p:txBody>
      </p:sp>
    </p:spTree>
    <p:extLst>
      <p:ext uri="{BB962C8B-B14F-4D97-AF65-F5344CB8AC3E}">
        <p14:creationId xmlns:p14="http://schemas.microsoft.com/office/powerpoint/2010/main" val="429394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416B7-8234-BF75-44DB-BDA2474931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DD2674-338C-7E80-2ECA-DA17D4FF51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E0CE85D-397D-F9AC-C918-EAC360DD6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1B8CFF-BA3D-1543-306D-D9D36E5F18EE}"/>
              </a:ext>
            </a:extLst>
          </p:cNvPr>
          <p:cNvSpPr>
            <a:spLocks noGrp="1"/>
          </p:cNvSpPr>
          <p:nvPr>
            <p:ph type="dt" sz="half" idx="10"/>
          </p:nvPr>
        </p:nvSpPr>
        <p:spPr/>
        <p:txBody>
          <a:bodyPr/>
          <a:lstStyle/>
          <a:p>
            <a:fld id="{A9CBC841-94F3-4A86-AFF3-0F5425BB031C}" type="datetimeFigureOut">
              <a:rPr lang="en-GB" smtClean="0"/>
              <a:t>22/06/2023</a:t>
            </a:fld>
            <a:endParaRPr lang="en-GB"/>
          </a:p>
        </p:txBody>
      </p:sp>
      <p:sp>
        <p:nvSpPr>
          <p:cNvPr id="6" name="Footer Placeholder 5">
            <a:extLst>
              <a:ext uri="{FF2B5EF4-FFF2-40B4-BE49-F238E27FC236}">
                <a16:creationId xmlns:a16="http://schemas.microsoft.com/office/drawing/2014/main" id="{F2A0EF41-78E2-4F57-5A8B-3ECF39948A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496DF-5717-56D4-86D4-73BF33146BEB}"/>
              </a:ext>
            </a:extLst>
          </p:cNvPr>
          <p:cNvSpPr>
            <a:spLocks noGrp="1"/>
          </p:cNvSpPr>
          <p:nvPr>
            <p:ph type="sldNum" sz="quarter" idx="12"/>
          </p:nvPr>
        </p:nvSpPr>
        <p:spPr/>
        <p:txBody>
          <a:bodyPr/>
          <a:lstStyle/>
          <a:p>
            <a:fld id="{979C32D9-65D8-49FF-9D90-6476820F7385}" type="slidenum">
              <a:rPr lang="en-GB" smtClean="0"/>
              <a:t>‹#›</a:t>
            </a:fld>
            <a:endParaRPr lang="en-GB"/>
          </a:p>
        </p:txBody>
      </p:sp>
    </p:spTree>
    <p:extLst>
      <p:ext uri="{BB962C8B-B14F-4D97-AF65-F5344CB8AC3E}">
        <p14:creationId xmlns:p14="http://schemas.microsoft.com/office/powerpoint/2010/main" val="68294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7869D-2B3D-4E22-FAA8-71560B8CB3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C17CFA-9D45-2843-D32B-809F6AC0C5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4D16D8-8CEC-6EB9-3278-B4ABC9D19C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BC841-94F3-4A86-AFF3-0F5425BB031C}" type="datetimeFigureOut">
              <a:rPr lang="en-GB" smtClean="0"/>
              <a:t>22/06/2023</a:t>
            </a:fld>
            <a:endParaRPr lang="en-GB"/>
          </a:p>
        </p:txBody>
      </p:sp>
      <p:sp>
        <p:nvSpPr>
          <p:cNvPr id="5" name="Footer Placeholder 4">
            <a:extLst>
              <a:ext uri="{FF2B5EF4-FFF2-40B4-BE49-F238E27FC236}">
                <a16:creationId xmlns:a16="http://schemas.microsoft.com/office/drawing/2014/main" id="{38EA7DDC-F835-738E-04A2-65E15016E7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072AB8-2BC0-B5FE-0B5A-681B9BCAF4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C32D9-65D8-49FF-9D90-6476820F7385}" type="slidenum">
              <a:rPr lang="en-GB" smtClean="0"/>
              <a:t>‹#›</a:t>
            </a:fld>
            <a:endParaRPr lang="en-GB"/>
          </a:p>
        </p:txBody>
      </p:sp>
    </p:spTree>
    <p:extLst>
      <p:ext uri="{BB962C8B-B14F-4D97-AF65-F5344CB8AC3E}">
        <p14:creationId xmlns:p14="http://schemas.microsoft.com/office/powerpoint/2010/main" val="3327403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0.jp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png"/><Relationship Id="rId9" Type="http://schemas.openxmlformats.org/officeDocument/2006/relationships/image" Target="../media/image39.jp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43.jpg"/><Relationship Id="rId4" Type="http://schemas.openxmlformats.org/officeDocument/2006/relationships/image" Target="../media/image42.jp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46.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image" Target="../media/image42.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hyperlink" Target="https://businessenergyscotland.org/"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BusinessDevelopment@pkc.gov.uk" TargetMode="External"/><Relationship Id="rId4" Type="http://schemas.openxmlformats.org/officeDocument/2006/relationships/hyperlink" Target="http://www.pkc.gov.uk/article/22502/Green-Recovery-Capital-Development-Grant" TargetMode="Externa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6"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B3A9A8B1-319D-F2B5-BCB7-CB284E5E5972}"/>
              </a:ext>
            </a:extLst>
          </p:cNvPr>
          <p:cNvSpPr>
            <a:spLocks noGrp="1"/>
          </p:cNvSpPr>
          <p:nvPr>
            <p:ph type="ctrTitle"/>
          </p:nvPr>
        </p:nvSpPr>
        <p:spPr>
          <a:xfrm>
            <a:off x="276544" y="2833930"/>
            <a:ext cx="11638606" cy="829551"/>
          </a:xfrm>
        </p:spPr>
        <p:txBody>
          <a:bodyPr>
            <a:normAutofit/>
          </a:bodyPr>
          <a:lstStyle/>
          <a:p>
            <a:r>
              <a:rPr lang="en-GB" sz="5200" b="1" dirty="0"/>
              <a:t>The Heat Project – Energy Advice for SMEs</a:t>
            </a:r>
          </a:p>
        </p:txBody>
      </p:sp>
      <p:sp>
        <p:nvSpPr>
          <p:cNvPr id="3" name="Subtitle 2">
            <a:extLst>
              <a:ext uri="{FF2B5EF4-FFF2-40B4-BE49-F238E27FC236}">
                <a16:creationId xmlns:a16="http://schemas.microsoft.com/office/drawing/2014/main" id="{16505A70-BDFA-75BD-59B4-E7C56958639E}"/>
              </a:ext>
            </a:extLst>
          </p:cNvPr>
          <p:cNvSpPr>
            <a:spLocks noGrp="1"/>
          </p:cNvSpPr>
          <p:nvPr>
            <p:ph type="subTitle" idx="1"/>
          </p:nvPr>
        </p:nvSpPr>
        <p:spPr>
          <a:xfrm>
            <a:off x="2800492" y="4667627"/>
            <a:ext cx="6764348" cy="1060199"/>
          </a:xfrm>
        </p:spPr>
        <p:txBody>
          <a:bodyPr>
            <a:normAutofit fontScale="92500"/>
          </a:bodyPr>
          <a:lstStyle/>
          <a:p>
            <a:r>
              <a:rPr lang="en-GB" dirty="0"/>
              <a:t>Part of BRDT, the Blairgowrie and Rattray Development Trust. We can support households and SMEs with energy efficiency and sustainability advice free of charge. </a:t>
            </a:r>
          </a:p>
        </p:txBody>
      </p:sp>
      <p:pic>
        <p:nvPicPr>
          <p:cNvPr id="22" name="Picture 21" descr="A red text on a black background&#10;&#10;Description automatically generated with medium confidence">
            <a:extLst>
              <a:ext uri="{FF2B5EF4-FFF2-40B4-BE49-F238E27FC236}">
                <a16:creationId xmlns:a16="http://schemas.microsoft.com/office/drawing/2014/main" id="{8329016B-354A-8842-3311-707390089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5987" y="413439"/>
            <a:ext cx="4099720" cy="716735"/>
          </a:xfrm>
          <a:prstGeom prst="rect">
            <a:avLst/>
          </a:prstGeom>
        </p:spPr>
      </p:pic>
    </p:spTree>
    <p:extLst>
      <p:ext uri="{BB962C8B-B14F-4D97-AF65-F5344CB8AC3E}">
        <p14:creationId xmlns:p14="http://schemas.microsoft.com/office/powerpoint/2010/main" val="2546277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2" name="Rectangle 41">
            <a:extLst>
              <a:ext uri="{FF2B5EF4-FFF2-40B4-BE49-F238E27FC236}">
                <a16:creationId xmlns:a16="http://schemas.microsoft.com/office/drawing/2014/main" id="{763B7B5D-BE55-07EE-0729-66D63ADC642B}"/>
              </a:ext>
            </a:extLst>
          </p:cNvPr>
          <p:cNvSpPr/>
          <p:nvPr/>
        </p:nvSpPr>
        <p:spPr>
          <a:xfrm>
            <a:off x="888340" y="5464610"/>
            <a:ext cx="6754136" cy="128367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8A6304A-F9F3-FBED-9D84-CFA0C042CF22}"/>
              </a:ext>
            </a:extLst>
          </p:cNvPr>
          <p:cNvSpPr>
            <a:spLocks noGrp="1"/>
          </p:cNvSpPr>
          <p:nvPr>
            <p:ph type="title"/>
          </p:nvPr>
        </p:nvSpPr>
        <p:spPr>
          <a:xfrm>
            <a:off x="395598" y="318224"/>
            <a:ext cx="4281177" cy="914191"/>
          </a:xfrm>
        </p:spPr>
        <p:txBody>
          <a:bodyPr>
            <a:normAutofit fontScale="90000"/>
          </a:bodyPr>
          <a:lstStyle/>
          <a:p>
            <a:r>
              <a:rPr lang="en-GB" sz="4000" b="1" dirty="0"/>
              <a:t>Temperature control, heating and cooling</a:t>
            </a:r>
          </a:p>
        </p:txBody>
      </p:sp>
      <p:sp>
        <p:nvSpPr>
          <p:cNvPr id="4" name="Content Placeholder 2">
            <a:extLst>
              <a:ext uri="{FF2B5EF4-FFF2-40B4-BE49-F238E27FC236}">
                <a16:creationId xmlns:a16="http://schemas.microsoft.com/office/drawing/2014/main" id="{66C4EAF5-81EF-2969-B312-3039C917626A}"/>
              </a:ext>
            </a:extLst>
          </p:cNvPr>
          <p:cNvSpPr txBox="1">
            <a:spLocks/>
          </p:cNvSpPr>
          <p:nvPr/>
        </p:nvSpPr>
        <p:spPr>
          <a:xfrm>
            <a:off x="665154" y="1621685"/>
            <a:ext cx="6855712" cy="485527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tx2"/>
              </a:solidFill>
            </a:endParaRPr>
          </a:p>
        </p:txBody>
      </p:sp>
      <p:pic>
        <p:nvPicPr>
          <p:cNvPr id="25" name="Picture 24" descr="A person setting up a temperature on a thermostat&#10;&#10;Description automatically generated with low confidence">
            <a:extLst>
              <a:ext uri="{FF2B5EF4-FFF2-40B4-BE49-F238E27FC236}">
                <a16:creationId xmlns:a16="http://schemas.microsoft.com/office/drawing/2014/main" id="{C621A6D9-7A03-B66C-4745-ED29F88AA782}"/>
              </a:ext>
            </a:extLst>
          </p:cNvPr>
          <p:cNvPicPr>
            <a:picLocks noChangeAspect="1"/>
          </p:cNvPicPr>
          <p:nvPr/>
        </p:nvPicPr>
        <p:blipFill rotWithShape="1">
          <a:blip r:embed="rId3">
            <a:extLst>
              <a:ext uri="{28A0092B-C50C-407E-A947-70E740481C1C}">
                <a14:useLocalDpi xmlns:a14="http://schemas.microsoft.com/office/drawing/2010/main" val="0"/>
              </a:ext>
            </a:extLst>
          </a:blip>
          <a:srcRect l="13016"/>
          <a:stretch/>
        </p:blipFill>
        <p:spPr>
          <a:xfrm>
            <a:off x="9220200" y="1955208"/>
            <a:ext cx="2876776" cy="1505747"/>
          </a:xfrm>
          <a:prstGeom prst="rect">
            <a:avLst/>
          </a:prstGeom>
        </p:spPr>
      </p:pic>
      <p:pic>
        <p:nvPicPr>
          <p:cNvPr id="6" name="Picture 5" descr="A couple of white digital thermometers&#10;&#10;Description automatically generated with low confidence">
            <a:extLst>
              <a:ext uri="{FF2B5EF4-FFF2-40B4-BE49-F238E27FC236}">
                <a16:creationId xmlns:a16="http://schemas.microsoft.com/office/drawing/2014/main" id="{735F4E32-BC0B-45CA-F4A8-DC92E5B59FB4}"/>
              </a:ext>
            </a:extLst>
          </p:cNvPr>
          <p:cNvPicPr>
            <a:picLocks noChangeAspect="1"/>
          </p:cNvPicPr>
          <p:nvPr/>
        </p:nvPicPr>
        <p:blipFill rotWithShape="1">
          <a:blip r:embed="rId4">
            <a:extLst>
              <a:ext uri="{28A0092B-C50C-407E-A947-70E740481C1C}">
                <a14:useLocalDpi xmlns:a14="http://schemas.microsoft.com/office/drawing/2010/main" val="0"/>
              </a:ext>
            </a:extLst>
          </a:blip>
          <a:srcRect t="12916" b="10047"/>
          <a:stretch/>
        </p:blipFill>
        <p:spPr>
          <a:xfrm>
            <a:off x="8589795" y="3708037"/>
            <a:ext cx="1687302" cy="1299840"/>
          </a:xfrm>
          <a:prstGeom prst="rect">
            <a:avLst/>
          </a:prstGeom>
        </p:spPr>
      </p:pic>
      <p:pic>
        <p:nvPicPr>
          <p:cNvPr id="17" name="Picture 16" descr="A person pressing a button on a machine&#10;&#10;Description automatically generated with low confidence">
            <a:extLst>
              <a:ext uri="{FF2B5EF4-FFF2-40B4-BE49-F238E27FC236}">
                <a16:creationId xmlns:a16="http://schemas.microsoft.com/office/drawing/2014/main" id="{37CD03DE-4DCE-E7F1-A252-7F7D0363602E}"/>
              </a:ext>
            </a:extLst>
          </p:cNvPr>
          <p:cNvPicPr>
            <a:picLocks noChangeAspect="1"/>
          </p:cNvPicPr>
          <p:nvPr/>
        </p:nvPicPr>
        <p:blipFill rotWithShape="1">
          <a:blip r:embed="rId5">
            <a:extLst>
              <a:ext uri="{28A0092B-C50C-407E-A947-70E740481C1C}">
                <a14:useLocalDpi xmlns:a14="http://schemas.microsoft.com/office/drawing/2010/main" val="0"/>
              </a:ext>
            </a:extLst>
          </a:blip>
          <a:srcRect l="4281" b="27487"/>
          <a:stretch/>
        </p:blipFill>
        <p:spPr>
          <a:xfrm>
            <a:off x="8997620" y="87165"/>
            <a:ext cx="3083951" cy="1752224"/>
          </a:xfrm>
          <a:prstGeom prst="rect">
            <a:avLst/>
          </a:prstGeom>
        </p:spPr>
      </p:pic>
      <p:pic>
        <p:nvPicPr>
          <p:cNvPr id="20" name="Picture 19" descr="A picture containing sketch, drawing, line art, child art&#10;&#10;Description automatically generated">
            <a:extLst>
              <a:ext uri="{FF2B5EF4-FFF2-40B4-BE49-F238E27FC236}">
                <a16:creationId xmlns:a16="http://schemas.microsoft.com/office/drawing/2014/main" id="{78C41ED7-09BB-3141-6D19-96B46B283B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6240" y="5053490"/>
            <a:ext cx="2623356" cy="1608992"/>
          </a:xfrm>
          <a:prstGeom prst="rect">
            <a:avLst/>
          </a:prstGeom>
        </p:spPr>
      </p:pic>
      <p:pic>
        <p:nvPicPr>
          <p:cNvPr id="26" name="Picture 25" descr="A blue and white sign with a switch and a light switch&#10;&#10;Description automatically generated with low confidence">
            <a:extLst>
              <a:ext uri="{FF2B5EF4-FFF2-40B4-BE49-F238E27FC236}">
                <a16:creationId xmlns:a16="http://schemas.microsoft.com/office/drawing/2014/main" id="{20893893-61B6-80F3-CE4A-2202DE6C54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76088" y="5481290"/>
            <a:ext cx="1456404" cy="1055893"/>
          </a:xfrm>
          <a:prstGeom prst="rect">
            <a:avLst/>
          </a:prstGeom>
        </p:spPr>
      </p:pic>
      <p:pic>
        <p:nvPicPr>
          <p:cNvPr id="27" name="Picture 26" descr="A close-up of a radiator&#10;&#10;Description automatically generated">
            <a:extLst>
              <a:ext uri="{FF2B5EF4-FFF2-40B4-BE49-F238E27FC236}">
                <a16:creationId xmlns:a16="http://schemas.microsoft.com/office/drawing/2014/main" id="{BEADA124-51DC-FFB4-A738-E6CFF9474FD3}"/>
              </a:ext>
            </a:extLst>
          </p:cNvPr>
          <p:cNvPicPr>
            <a:picLocks noChangeAspect="1"/>
          </p:cNvPicPr>
          <p:nvPr/>
        </p:nvPicPr>
        <p:blipFill rotWithShape="1">
          <a:blip r:embed="rId8">
            <a:extLst>
              <a:ext uri="{28A0092B-C50C-407E-A947-70E740481C1C}">
                <a14:useLocalDpi xmlns:a14="http://schemas.microsoft.com/office/drawing/2010/main" val="0"/>
              </a:ext>
            </a:extLst>
          </a:blip>
          <a:srcRect l="43834"/>
          <a:stretch/>
        </p:blipFill>
        <p:spPr>
          <a:xfrm>
            <a:off x="10350078" y="3522241"/>
            <a:ext cx="1687301" cy="1689822"/>
          </a:xfrm>
          <a:prstGeom prst="rect">
            <a:avLst/>
          </a:prstGeom>
        </p:spPr>
      </p:pic>
      <p:pic>
        <p:nvPicPr>
          <p:cNvPr id="30" name="Picture 29" descr="A hand turning on a thermostat&#10;&#10;Description automatically generated with medium confidence">
            <a:extLst>
              <a:ext uri="{FF2B5EF4-FFF2-40B4-BE49-F238E27FC236}">
                <a16:creationId xmlns:a16="http://schemas.microsoft.com/office/drawing/2014/main" id="{6A52D774-BEC2-FE5C-A3E2-2699ACAF71EC}"/>
              </a:ext>
            </a:extLst>
          </p:cNvPr>
          <p:cNvPicPr>
            <a:picLocks noChangeAspect="1"/>
          </p:cNvPicPr>
          <p:nvPr/>
        </p:nvPicPr>
        <p:blipFill rotWithShape="1">
          <a:blip r:embed="rId9">
            <a:extLst>
              <a:ext uri="{28A0092B-C50C-407E-A947-70E740481C1C}">
                <a14:useLocalDpi xmlns:a14="http://schemas.microsoft.com/office/drawing/2010/main" val="0"/>
              </a:ext>
            </a:extLst>
          </a:blip>
          <a:srcRect l="40976" t="11349"/>
          <a:stretch/>
        </p:blipFill>
        <p:spPr>
          <a:xfrm>
            <a:off x="8293508" y="2315457"/>
            <a:ext cx="1263407" cy="1265295"/>
          </a:xfrm>
          <a:prstGeom prst="rect">
            <a:avLst/>
          </a:prstGeom>
        </p:spPr>
      </p:pic>
      <p:sp>
        <p:nvSpPr>
          <p:cNvPr id="33" name="TextBox 32">
            <a:extLst>
              <a:ext uri="{FF2B5EF4-FFF2-40B4-BE49-F238E27FC236}">
                <a16:creationId xmlns:a16="http://schemas.microsoft.com/office/drawing/2014/main" id="{BF91616A-D5F6-25E0-8F90-15DCECF81C56}"/>
              </a:ext>
            </a:extLst>
          </p:cNvPr>
          <p:cNvSpPr txBox="1"/>
          <p:nvPr/>
        </p:nvSpPr>
        <p:spPr>
          <a:xfrm rot="328486">
            <a:off x="5295913" y="818789"/>
            <a:ext cx="3739195" cy="523220"/>
          </a:xfrm>
          <a:prstGeom prst="rect">
            <a:avLst/>
          </a:prstGeom>
          <a:noFill/>
        </p:spPr>
        <p:txBody>
          <a:bodyPr wrap="square">
            <a:spAutoFit/>
          </a:bodyPr>
          <a:lstStyle/>
          <a:p>
            <a:pPr marL="0" marR="0">
              <a:spcBef>
                <a:spcPts val="0"/>
              </a:spcBef>
              <a:spcAft>
                <a:spcPts val="0"/>
              </a:spcAft>
            </a:pPr>
            <a:r>
              <a:rPr lang="en-GB" sz="1400" dirty="0">
                <a:solidFill>
                  <a:schemeClr val="accent6">
                    <a:lumMod val="75000"/>
                  </a:schemeClr>
                </a:solidFill>
                <a:effectLst/>
                <a:latin typeface="Calibri" panose="020F0502020204030204" pitchFamily="34" charset="0"/>
              </a:rPr>
              <a:t>In premises with well-controlled systems, heating consumption is typically 15-30% lower.</a:t>
            </a:r>
          </a:p>
        </p:txBody>
      </p:sp>
      <p:sp>
        <p:nvSpPr>
          <p:cNvPr id="35" name="TextBox 34">
            <a:extLst>
              <a:ext uri="{FF2B5EF4-FFF2-40B4-BE49-F238E27FC236}">
                <a16:creationId xmlns:a16="http://schemas.microsoft.com/office/drawing/2014/main" id="{79D73B0F-A92C-6831-AA5A-A7CCDE8E2999}"/>
              </a:ext>
            </a:extLst>
          </p:cNvPr>
          <p:cNvSpPr txBox="1"/>
          <p:nvPr/>
        </p:nvSpPr>
        <p:spPr>
          <a:xfrm rot="21407902">
            <a:off x="5897911" y="119429"/>
            <a:ext cx="2912923" cy="523220"/>
          </a:xfrm>
          <a:prstGeom prst="rect">
            <a:avLst/>
          </a:prstGeom>
          <a:noFill/>
        </p:spPr>
        <p:txBody>
          <a:bodyPr wrap="square">
            <a:spAutoFit/>
          </a:bodyPr>
          <a:lstStyle/>
          <a:p>
            <a:pPr marL="0" marR="0">
              <a:spcBef>
                <a:spcPts val="0"/>
              </a:spcBef>
              <a:spcAft>
                <a:spcPts val="0"/>
              </a:spcAft>
            </a:pPr>
            <a:r>
              <a:rPr lang="en-GB" sz="1400" dirty="0">
                <a:solidFill>
                  <a:schemeClr val="accent6">
                    <a:lumMod val="75000"/>
                  </a:schemeClr>
                </a:solidFill>
                <a:latin typeface="Calibri" panose="020F0502020204030204" pitchFamily="34" charset="0"/>
              </a:rPr>
              <a:t>Lowering the heating temperature by just 1ºC can save 8% on energy costs.</a:t>
            </a:r>
          </a:p>
        </p:txBody>
      </p:sp>
      <p:sp>
        <p:nvSpPr>
          <p:cNvPr id="36" name="Content Placeholder 2">
            <a:extLst>
              <a:ext uri="{FF2B5EF4-FFF2-40B4-BE49-F238E27FC236}">
                <a16:creationId xmlns:a16="http://schemas.microsoft.com/office/drawing/2014/main" id="{30C248CA-AAE5-73F3-B4B9-7FC874E7C1FC}"/>
              </a:ext>
            </a:extLst>
          </p:cNvPr>
          <p:cNvSpPr txBox="1">
            <a:spLocks/>
          </p:cNvSpPr>
          <p:nvPr/>
        </p:nvSpPr>
        <p:spPr>
          <a:xfrm>
            <a:off x="241404" y="1193016"/>
            <a:ext cx="8033858" cy="490209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70000"/>
              </a:lnSpc>
              <a:spcAft>
                <a:spcPts val="0"/>
              </a:spcAft>
            </a:pPr>
            <a:r>
              <a:rPr lang="en-GB" sz="1800" dirty="0"/>
              <a:t>Getting the best efficiency and lowest costs is all about focusing on ensuring you have the right amount of heat at precisely the right times when you need it. </a:t>
            </a:r>
          </a:p>
          <a:p>
            <a:pPr marR="0">
              <a:lnSpc>
                <a:spcPct val="70000"/>
              </a:lnSpc>
              <a:spcAft>
                <a:spcPts val="0"/>
              </a:spcAft>
            </a:pPr>
            <a:endParaRPr lang="en-GB" sz="500" dirty="0"/>
          </a:p>
          <a:p>
            <a:pPr marR="0">
              <a:lnSpc>
                <a:spcPct val="70000"/>
              </a:lnSpc>
              <a:spcAft>
                <a:spcPts val="0"/>
              </a:spcAft>
            </a:pPr>
            <a:r>
              <a:rPr lang="en-GB" sz="1800" dirty="0"/>
              <a:t>Set up timers, use controls including thermostats (and thermometers to monitor).</a:t>
            </a:r>
          </a:p>
          <a:p>
            <a:pPr marL="0" marR="0" indent="0">
              <a:lnSpc>
                <a:spcPct val="70000"/>
              </a:lnSpc>
              <a:spcAft>
                <a:spcPts val="0"/>
              </a:spcAft>
              <a:buNone/>
            </a:pPr>
            <a:endParaRPr lang="en-GB" sz="500" dirty="0"/>
          </a:p>
          <a:p>
            <a:pPr marR="0">
              <a:lnSpc>
                <a:spcPct val="70000"/>
              </a:lnSpc>
              <a:spcAft>
                <a:spcPts val="0"/>
              </a:spcAft>
            </a:pPr>
            <a:r>
              <a:rPr lang="en-GB" sz="1800" dirty="0"/>
              <a:t>Zone areas if you can, only heat the spaces you need. Turn down thermostats in rooms you are not using. </a:t>
            </a:r>
          </a:p>
          <a:p>
            <a:pPr marL="0" marR="0" indent="0">
              <a:lnSpc>
                <a:spcPct val="70000"/>
              </a:lnSpc>
              <a:spcAft>
                <a:spcPts val="0"/>
              </a:spcAft>
              <a:buNone/>
            </a:pPr>
            <a:endParaRPr lang="en-GB" sz="500" dirty="0"/>
          </a:p>
          <a:p>
            <a:pPr marR="0">
              <a:lnSpc>
                <a:spcPct val="70000"/>
              </a:lnSpc>
              <a:spcAft>
                <a:spcPts val="0"/>
              </a:spcAft>
            </a:pPr>
            <a:r>
              <a:rPr lang="en-GB" sz="1800" dirty="0"/>
              <a:t>Everyone has different needs, but The Carbon Trust suggested temperatures of:</a:t>
            </a:r>
          </a:p>
          <a:p>
            <a:pPr lvl="1">
              <a:lnSpc>
                <a:spcPct val="70000"/>
              </a:lnSpc>
            </a:pPr>
            <a:r>
              <a:rPr lang="en-GB" sz="1400" dirty="0"/>
              <a:t>Offices – 21-23</a:t>
            </a:r>
            <a:r>
              <a:rPr lang="en-GB" sz="1400" baseline="30000" dirty="0"/>
              <a:t>o</a:t>
            </a:r>
            <a:r>
              <a:rPr lang="en-GB" sz="1400" dirty="0"/>
              <a:t>C</a:t>
            </a:r>
          </a:p>
          <a:p>
            <a:pPr lvl="1">
              <a:lnSpc>
                <a:spcPct val="70000"/>
              </a:lnSpc>
            </a:pPr>
            <a:r>
              <a:rPr lang="en-GB" sz="1400" dirty="0"/>
              <a:t>Restaurants/cafes – 22-24</a:t>
            </a:r>
            <a:r>
              <a:rPr lang="en-GB" sz="1400" baseline="30000" dirty="0"/>
              <a:t>o</a:t>
            </a:r>
            <a:r>
              <a:rPr lang="en-GB" sz="1400" dirty="0"/>
              <a:t>C </a:t>
            </a:r>
          </a:p>
          <a:p>
            <a:pPr lvl="1">
              <a:lnSpc>
                <a:spcPct val="70000"/>
              </a:lnSpc>
            </a:pPr>
            <a:r>
              <a:rPr lang="en-GB" sz="1400" dirty="0"/>
              <a:t>Banks, post offices, retail – 19-21</a:t>
            </a:r>
            <a:r>
              <a:rPr lang="en-GB" sz="1400" baseline="30000" dirty="0"/>
              <a:t>o</a:t>
            </a:r>
            <a:r>
              <a:rPr lang="en-GB" sz="1400" dirty="0"/>
              <a:t>C</a:t>
            </a:r>
          </a:p>
          <a:p>
            <a:pPr lvl="1">
              <a:lnSpc>
                <a:spcPct val="70000"/>
              </a:lnSpc>
            </a:pPr>
            <a:r>
              <a:rPr lang="en-GB" sz="1400" dirty="0"/>
              <a:t>Areas of light work – 16-19</a:t>
            </a:r>
            <a:r>
              <a:rPr lang="en-GB" sz="1400" baseline="30000" dirty="0"/>
              <a:t>o</a:t>
            </a:r>
            <a:r>
              <a:rPr lang="en-GB" sz="1400" dirty="0"/>
              <a:t>C</a:t>
            </a:r>
          </a:p>
          <a:p>
            <a:pPr marL="457200" lvl="1" indent="0">
              <a:lnSpc>
                <a:spcPct val="70000"/>
              </a:lnSpc>
              <a:buNone/>
            </a:pPr>
            <a:endParaRPr lang="en-GB" sz="500" dirty="0"/>
          </a:p>
          <a:p>
            <a:pPr marR="0">
              <a:lnSpc>
                <a:spcPct val="70000"/>
              </a:lnSpc>
              <a:spcAft>
                <a:spcPts val="0"/>
              </a:spcAft>
            </a:pPr>
            <a:r>
              <a:rPr lang="en-GB" sz="1800" dirty="0"/>
              <a:t>Communication with staff is key. Help them to know and display guidance on how to control any heating and how to ensure maximum efficiency. </a:t>
            </a:r>
          </a:p>
          <a:p>
            <a:pPr marR="0">
              <a:lnSpc>
                <a:spcPct val="70000"/>
              </a:lnSpc>
              <a:spcAft>
                <a:spcPts val="0"/>
              </a:spcAft>
            </a:pPr>
            <a:endParaRPr lang="en-GB" sz="1800" dirty="0"/>
          </a:p>
        </p:txBody>
      </p:sp>
      <p:sp>
        <p:nvSpPr>
          <p:cNvPr id="37" name="TextBox 36">
            <a:extLst>
              <a:ext uri="{FF2B5EF4-FFF2-40B4-BE49-F238E27FC236}">
                <a16:creationId xmlns:a16="http://schemas.microsoft.com/office/drawing/2014/main" id="{B35B9937-FEBD-A4CC-15AA-6BE5D4F404BA}"/>
              </a:ext>
            </a:extLst>
          </p:cNvPr>
          <p:cNvSpPr txBox="1"/>
          <p:nvPr/>
        </p:nvSpPr>
        <p:spPr>
          <a:xfrm>
            <a:off x="939979" y="5418254"/>
            <a:ext cx="6855711" cy="1384995"/>
          </a:xfrm>
          <a:prstGeom prst="rect">
            <a:avLst/>
          </a:prstGeom>
          <a:noFill/>
        </p:spPr>
        <p:txBody>
          <a:bodyPr wrap="square">
            <a:spAutoFit/>
          </a:bodyPr>
          <a:lstStyle/>
          <a:p>
            <a:pPr marL="0" marR="0">
              <a:spcBef>
                <a:spcPts val="0"/>
              </a:spcBef>
              <a:spcAft>
                <a:spcPts val="0"/>
              </a:spcAft>
            </a:pPr>
            <a:r>
              <a:rPr lang="en-GB" sz="1400" dirty="0">
                <a:latin typeface="Calibri" panose="020F0502020204030204" pitchFamily="34" charset="0"/>
              </a:rPr>
              <a:t>1/3 </a:t>
            </a:r>
            <a:r>
              <a:rPr lang="en-GB" sz="1400" dirty="0">
                <a:effectLst/>
                <a:latin typeface="Calibri" panose="020F0502020204030204" pitchFamily="34" charset="0"/>
              </a:rPr>
              <a:t>of heating costs can be saved by preventing cold air from entering a building. The following steps won’t cost you a penny: </a:t>
            </a:r>
          </a:p>
          <a:p>
            <a:pPr marL="285750" marR="0" indent="-285750">
              <a:spcBef>
                <a:spcPts val="0"/>
              </a:spcBef>
              <a:spcAft>
                <a:spcPts val="0"/>
              </a:spcAft>
              <a:buFont typeface="Arial" panose="020B0604020202020204" pitchFamily="34" charset="0"/>
              <a:buChar char="•"/>
            </a:pPr>
            <a:r>
              <a:rPr lang="en-GB" sz="1400" dirty="0">
                <a:effectLst/>
                <a:latin typeface="Calibri" panose="020F0502020204030204" pitchFamily="34" charset="0"/>
              </a:rPr>
              <a:t>Make sure staff are aware of the cost of wasted heat.</a:t>
            </a:r>
          </a:p>
          <a:p>
            <a:pPr marL="285750" marR="0" indent="-285750">
              <a:spcBef>
                <a:spcPts val="0"/>
              </a:spcBef>
              <a:spcAft>
                <a:spcPts val="0"/>
              </a:spcAft>
              <a:buFont typeface="Arial" panose="020B0604020202020204" pitchFamily="34" charset="0"/>
              <a:buChar char="•"/>
            </a:pPr>
            <a:r>
              <a:rPr lang="en-GB" sz="1400" dirty="0">
                <a:effectLst/>
                <a:latin typeface="Calibri" panose="020F0502020204030204" pitchFamily="34" charset="0"/>
              </a:rPr>
              <a:t>Seal up any draughts, unused doors and flues.</a:t>
            </a:r>
          </a:p>
          <a:p>
            <a:pPr marL="285750" marR="0" indent="-285750">
              <a:spcBef>
                <a:spcPts val="0"/>
              </a:spcBef>
              <a:spcAft>
                <a:spcPts val="0"/>
              </a:spcAft>
              <a:buFont typeface="Arial" panose="020B0604020202020204" pitchFamily="34" charset="0"/>
              <a:buChar char="•"/>
            </a:pPr>
            <a:r>
              <a:rPr lang="en-GB" sz="1400" dirty="0">
                <a:effectLst/>
                <a:latin typeface="Calibri" panose="020F0502020204030204" pitchFamily="34" charset="0"/>
              </a:rPr>
              <a:t>Doors are not propped open for convenience. </a:t>
            </a:r>
            <a:r>
              <a:rPr lang="en-GB" sz="1400" u="sng" dirty="0">
                <a:effectLst/>
                <a:latin typeface="Calibri" panose="020F0502020204030204" pitchFamily="34" charset="0"/>
              </a:rPr>
              <a:t>Keep doors closed to any heated rooms</a:t>
            </a:r>
            <a:r>
              <a:rPr lang="en-GB" sz="1400" dirty="0">
                <a:effectLst/>
                <a:latin typeface="Calibri" panose="020F0502020204030204" pitchFamily="34" charset="0"/>
              </a:rPr>
              <a:t>.</a:t>
            </a:r>
          </a:p>
          <a:p>
            <a:pPr marL="285750" marR="0" indent="-285750">
              <a:spcBef>
                <a:spcPts val="0"/>
              </a:spcBef>
              <a:spcAft>
                <a:spcPts val="0"/>
              </a:spcAft>
              <a:buFont typeface="Arial" panose="020B0604020202020204" pitchFamily="34" charset="0"/>
              <a:buChar char="•"/>
            </a:pPr>
            <a:r>
              <a:rPr lang="en-GB" sz="1400" dirty="0">
                <a:effectLst/>
                <a:latin typeface="Calibri" panose="020F0502020204030204" pitchFamily="34" charset="0"/>
              </a:rPr>
              <a:t>Staff are encouraged to turn the thermostat down before opening doors or windows</a:t>
            </a:r>
          </a:p>
        </p:txBody>
      </p:sp>
    </p:spTree>
    <p:extLst>
      <p:ext uri="{BB962C8B-B14F-4D97-AF65-F5344CB8AC3E}">
        <p14:creationId xmlns:p14="http://schemas.microsoft.com/office/powerpoint/2010/main" val="1480431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8A6304A-F9F3-FBED-9D84-CFA0C042CF22}"/>
              </a:ext>
            </a:extLst>
          </p:cNvPr>
          <p:cNvSpPr>
            <a:spLocks noGrp="1"/>
          </p:cNvSpPr>
          <p:nvPr>
            <p:ph type="title"/>
          </p:nvPr>
        </p:nvSpPr>
        <p:spPr>
          <a:xfrm>
            <a:off x="594774" y="254336"/>
            <a:ext cx="4798729" cy="914191"/>
          </a:xfrm>
        </p:spPr>
        <p:txBody>
          <a:bodyPr>
            <a:normAutofit/>
          </a:bodyPr>
          <a:lstStyle/>
          <a:p>
            <a:r>
              <a:rPr lang="en-GB" sz="4000" b="1" dirty="0"/>
              <a:t>Refrigeration</a:t>
            </a:r>
          </a:p>
        </p:txBody>
      </p:sp>
      <p:sp>
        <p:nvSpPr>
          <p:cNvPr id="4" name="Content Placeholder 2">
            <a:extLst>
              <a:ext uri="{FF2B5EF4-FFF2-40B4-BE49-F238E27FC236}">
                <a16:creationId xmlns:a16="http://schemas.microsoft.com/office/drawing/2014/main" id="{66C4EAF5-81EF-2969-B312-3039C917626A}"/>
              </a:ext>
            </a:extLst>
          </p:cNvPr>
          <p:cNvSpPr txBox="1">
            <a:spLocks/>
          </p:cNvSpPr>
          <p:nvPr/>
        </p:nvSpPr>
        <p:spPr>
          <a:xfrm>
            <a:off x="665154" y="1621685"/>
            <a:ext cx="6855712" cy="485527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tx2"/>
              </a:solidFill>
            </a:endParaRPr>
          </a:p>
        </p:txBody>
      </p:sp>
      <p:pic>
        <p:nvPicPr>
          <p:cNvPr id="6" name="Picture 5">
            <a:extLst>
              <a:ext uri="{FF2B5EF4-FFF2-40B4-BE49-F238E27FC236}">
                <a16:creationId xmlns:a16="http://schemas.microsoft.com/office/drawing/2014/main" id="{0E3B4E21-1A69-44BA-EE2C-F3D1A5DD34CA}"/>
              </a:ext>
            </a:extLst>
          </p:cNvPr>
          <p:cNvPicPr>
            <a:picLocks noChangeAspect="1"/>
          </p:cNvPicPr>
          <p:nvPr/>
        </p:nvPicPr>
        <p:blipFill>
          <a:blip r:embed="rId3"/>
          <a:stretch>
            <a:fillRect/>
          </a:stretch>
        </p:blipFill>
        <p:spPr>
          <a:xfrm>
            <a:off x="7914771" y="593863"/>
            <a:ext cx="4031281" cy="5021595"/>
          </a:xfrm>
          <a:prstGeom prst="rect">
            <a:avLst/>
          </a:prstGeom>
        </p:spPr>
      </p:pic>
      <p:sp>
        <p:nvSpPr>
          <p:cNvPr id="9" name="Content Placeholder 2">
            <a:extLst>
              <a:ext uri="{FF2B5EF4-FFF2-40B4-BE49-F238E27FC236}">
                <a16:creationId xmlns:a16="http://schemas.microsoft.com/office/drawing/2014/main" id="{E632CFC4-15AB-C791-3611-DA1972C4A812}"/>
              </a:ext>
            </a:extLst>
          </p:cNvPr>
          <p:cNvSpPr txBox="1">
            <a:spLocks/>
          </p:cNvSpPr>
          <p:nvPr/>
        </p:nvSpPr>
        <p:spPr>
          <a:xfrm>
            <a:off x="306800" y="1491252"/>
            <a:ext cx="7214066" cy="462996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70000"/>
              </a:lnSpc>
              <a:spcAft>
                <a:spcPts val="0"/>
              </a:spcAft>
            </a:pPr>
            <a:r>
              <a:rPr lang="en-GB" sz="1800" dirty="0"/>
              <a:t>A difficult one. Three areas of savings; maintenance, control or equipment upgrade. </a:t>
            </a:r>
          </a:p>
          <a:p>
            <a:pPr marL="0" marR="0" indent="0">
              <a:lnSpc>
                <a:spcPct val="70000"/>
              </a:lnSpc>
              <a:spcAft>
                <a:spcPts val="0"/>
              </a:spcAft>
              <a:buNone/>
            </a:pPr>
            <a:endParaRPr lang="en-GB" sz="1800" dirty="0"/>
          </a:p>
          <a:p>
            <a:pPr marR="0">
              <a:lnSpc>
                <a:spcPct val="70000"/>
              </a:lnSpc>
              <a:spcAft>
                <a:spcPts val="0"/>
              </a:spcAft>
            </a:pPr>
            <a:r>
              <a:rPr lang="en-GB" sz="1800" dirty="0"/>
              <a:t>Sometimes it is a business decision if you need the refrigeration or not. </a:t>
            </a:r>
          </a:p>
          <a:p>
            <a:pPr lvl="1">
              <a:lnSpc>
                <a:spcPct val="70000"/>
              </a:lnSpc>
            </a:pPr>
            <a:r>
              <a:rPr lang="en-GB" sz="1600" dirty="0"/>
              <a:t>Do the sales from refrigerated drinks contribute enough for its energy costs? </a:t>
            </a:r>
          </a:p>
          <a:p>
            <a:pPr lvl="1">
              <a:lnSpc>
                <a:spcPct val="70000"/>
              </a:lnSpc>
            </a:pPr>
            <a:r>
              <a:rPr lang="en-GB" sz="1600" dirty="0"/>
              <a:t>Can an open display fridge be changed to one with clear windows? (Open display fridges are </a:t>
            </a:r>
            <a:r>
              <a:rPr lang="en-GB" sz="1600" u="sng" dirty="0"/>
              <a:t>very</a:t>
            </a:r>
            <a:r>
              <a:rPr lang="en-GB" sz="1600" dirty="0"/>
              <a:t> power hungry).</a:t>
            </a:r>
          </a:p>
          <a:p>
            <a:pPr marL="457200" lvl="1" indent="0">
              <a:lnSpc>
                <a:spcPct val="70000"/>
              </a:lnSpc>
              <a:buNone/>
            </a:pPr>
            <a:endParaRPr lang="en-GB" sz="1600" dirty="0"/>
          </a:p>
          <a:p>
            <a:pPr>
              <a:lnSpc>
                <a:spcPct val="70000"/>
              </a:lnSpc>
            </a:pPr>
            <a:r>
              <a:rPr lang="en-GB" sz="1800" dirty="0"/>
              <a:t>Is there any overheating in the summer </a:t>
            </a:r>
            <a:br>
              <a:rPr lang="en-GB" sz="1800" dirty="0"/>
            </a:br>
            <a:r>
              <a:rPr lang="en-GB" sz="1800" dirty="0"/>
              <a:t>with a number of refrigeration units </a:t>
            </a:r>
            <a:br>
              <a:rPr lang="en-GB" sz="1800" dirty="0"/>
            </a:br>
            <a:r>
              <a:rPr lang="en-GB" sz="1800" dirty="0"/>
              <a:t>constantly adding to that heat?     </a:t>
            </a:r>
          </a:p>
          <a:p>
            <a:pPr marL="0" indent="0">
              <a:lnSpc>
                <a:spcPct val="70000"/>
              </a:lnSpc>
              <a:buNone/>
            </a:pPr>
            <a:endParaRPr lang="en-GB" sz="1800" dirty="0"/>
          </a:p>
          <a:p>
            <a:pPr>
              <a:lnSpc>
                <a:spcPct val="70000"/>
              </a:lnSpc>
            </a:pPr>
            <a:r>
              <a:rPr lang="en-GB" sz="1800" dirty="0"/>
              <a:t>Some good considerations are:</a:t>
            </a:r>
          </a:p>
          <a:p>
            <a:pPr lvl="1">
              <a:lnSpc>
                <a:spcPct val="70000"/>
              </a:lnSpc>
            </a:pPr>
            <a:r>
              <a:rPr lang="en-GB" sz="1400" dirty="0"/>
              <a:t>LED lights in display fridges</a:t>
            </a:r>
          </a:p>
          <a:p>
            <a:pPr lvl="1">
              <a:lnSpc>
                <a:spcPct val="70000"/>
              </a:lnSpc>
            </a:pPr>
            <a:r>
              <a:rPr lang="en-GB" sz="1400" dirty="0"/>
              <a:t>Night blinds/covers</a:t>
            </a:r>
          </a:p>
          <a:p>
            <a:pPr lvl="1">
              <a:lnSpc>
                <a:spcPct val="70000"/>
              </a:lnSpc>
            </a:pPr>
            <a:r>
              <a:rPr lang="en-GB" sz="1400" dirty="0"/>
              <a:t>Upgrading units (downsize? add doors?)</a:t>
            </a:r>
          </a:p>
        </p:txBody>
      </p:sp>
      <p:grpSp>
        <p:nvGrpSpPr>
          <p:cNvPr id="18" name="Group 17">
            <a:extLst>
              <a:ext uri="{FF2B5EF4-FFF2-40B4-BE49-F238E27FC236}">
                <a16:creationId xmlns:a16="http://schemas.microsoft.com/office/drawing/2014/main" id="{F363E1EA-3E0B-3F5C-280E-17F96CAD5CA5}"/>
              </a:ext>
            </a:extLst>
          </p:cNvPr>
          <p:cNvGrpSpPr/>
          <p:nvPr/>
        </p:nvGrpSpPr>
        <p:grpSpPr>
          <a:xfrm>
            <a:off x="4988016" y="3544815"/>
            <a:ext cx="2910818" cy="3281391"/>
            <a:chOff x="5581350" y="-2161587"/>
            <a:chExt cx="3269368" cy="3685588"/>
          </a:xfrm>
        </p:grpSpPr>
        <p:pic>
          <p:nvPicPr>
            <p:cNvPr id="17" name="Picture 16">
              <a:extLst>
                <a:ext uri="{FF2B5EF4-FFF2-40B4-BE49-F238E27FC236}">
                  <a16:creationId xmlns:a16="http://schemas.microsoft.com/office/drawing/2014/main" id="{2F584273-1ABC-F13E-C417-50A719D67CE9}"/>
                </a:ext>
              </a:extLst>
            </p:cNvPr>
            <p:cNvPicPr>
              <a:picLocks noChangeAspect="1"/>
            </p:cNvPicPr>
            <p:nvPr/>
          </p:nvPicPr>
          <p:blipFill rotWithShape="1">
            <a:blip r:embed="rId4"/>
            <a:srcRect b="18195"/>
            <a:stretch/>
          </p:blipFill>
          <p:spPr>
            <a:xfrm>
              <a:off x="5581350" y="-2161587"/>
              <a:ext cx="3269368" cy="3685588"/>
            </a:xfrm>
            <a:prstGeom prst="rect">
              <a:avLst/>
            </a:prstGeom>
          </p:spPr>
        </p:pic>
        <p:pic>
          <p:nvPicPr>
            <p:cNvPr id="11" name="Picture 10">
              <a:extLst>
                <a:ext uri="{FF2B5EF4-FFF2-40B4-BE49-F238E27FC236}">
                  <a16:creationId xmlns:a16="http://schemas.microsoft.com/office/drawing/2014/main" id="{219C745A-0B33-10C1-DDC4-E03FBA2220D4}"/>
                </a:ext>
              </a:extLst>
            </p:cNvPr>
            <p:cNvPicPr>
              <a:picLocks noChangeAspect="1"/>
            </p:cNvPicPr>
            <p:nvPr/>
          </p:nvPicPr>
          <p:blipFill rotWithShape="1">
            <a:blip r:embed="rId4"/>
            <a:srcRect l="4259" t="83062" r="41901" b="3219"/>
            <a:stretch/>
          </p:blipFill>
          <p:spPr>
            <a:xfrm>
              <a:off x="6393180" y="-367175"/>
              <a:ext cx="1760220" cy="618078"/>
            </a:xfrm>
            <a:prstGeom prst="rect">
              <a:avLst/>
            </a:prstGeom>
          </p:spPr>
        </p:pic>
      </p:grpSp>
      <p:pic>
        <p:nvPicPr>
          <p:cNvPr id="3" name="Picture 2">
            <a:extLst>
              <a:ext uri="{FF2B5EF4-FFF2-40B4-BE49-F238E27FC236}">
                <a16:creationId xmlns:a16="http://schemas.microsoft.com/office/drawing/2014/main" id="{A702C83D-E51D-0BFF-D82E-3AACA0599ABA}"/>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10886608" y="5913590"/>
            <a:ext cx="955339" cy="759229"/>
          </a:xfrm>
          <a:prstGeom prst="rect">
            <a:avLst/>
          </a:prstGeom>
        </p:spPr>
      </p:pic>
    </p:spTree>
    <p:extLst>
      <p:ext uri="{BB962C8B-B14F-4D97-AF65-F5344CB8AC3E}">
        <p14:creationId xmlns:p14="http://schemas.microsoft.com/office/powerpoint/2010/main" val="2715683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8A6304A-F9F3-FBED-9D84-CFA0C042CF22}"/>
              </a:ext>
            </a:extLst>
          </p:cNvPr>
          <p:cNvSpPr>
            <a:spLocks noGrp="1"/>
          </p:cNvSpPr>
          <p:nvPr>
            <p:ph type="title"/>
          </p:nvPr>
        </p:nvSpPr>
        <p:spPr>
          <a:xfrm>
            <a:off x="495186" y="353662"/>
            <a:ext cx="7996965" cy="914191"/>
          </a:xfrm>
        </p:spPr>
        <p:txBody>
          <a:bodyPr>
            <a:normAutofit/>
          </a:bodyPr>
          <a:lstStyle/>
          <a:p>
            <a:r>
              <a:rPr lang="en-GB" sz="4000" b="1" dirty="0"/>
              <a:t>Management and communication</a:t>
            </a:r>
          </a:p>
        </p:txBody>
      </p:sp>
      <p:sp>
        <p:nvSpPr>
          <p:cNvPr id="4" name="Content Placeholder 2">
            <a:extLst>
              <a:ext uri="{FF2B5EF4-FFF2-40B4-BE49-F238E27FC236}">
                <a16:creationId xmlns:a16="http://schemas.microsoft.com/office/drawing/2014/main" id="{66C4EAF5-81EF-2969-B312-3039C917626A}"/>
              </a:ext>
            </a:extLst>
          </p:cNvPr>
          <p:cNvSpPr txBox="1">
            <a:spLocks/>
          </p:cNvSpPr>
          <p:nvPr/>
        </p:nvSpPr>
        <p:spPr>
          <a:xfrm>
            <a:off x="665154" y="1621685"/>
            <a:ext cx="6855712" cy="485527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tx2"/>
              </a:solidFill>
            </a:endParaRPr>
          </a:p>
        </p:txBody>
      </p:sp>
      <p:sp>
        <p:nvSpPr>
          <p:cNvPr id="7" name="Content Placeholder 2">
            <a:extLst>
              <a:ext uri="{FF2B5EF4-FFF2-40B4-BE49-F238E27FC236}">
                <a16:creationId xmlns:a16="http://schemas.microsoft.com/office/drawing/2014/main" id="{92668D46-7F57-0ED6-7F28-4160A57B23BB}"/>
              </a:ext>
            </a:extLst>
          </p:cNvPr>
          <p:cNvSpPr txBox="1">
            <a:spLocks/>
          </p:cNvSpPr>
          <p:nvPr/>
        </p:nvSpPr>
        <p:spPr>
          <a:xfrm>
            <a:off x="382915" y="1607026"/>
            <a:ext cx="8221506" cy="4897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r>
              <a:rPr lang="en-GB" sz="1800" dirty="0">
                <a:latin typeface="Calibri" panose="020F0502020204030204" pitchFamily="34" charset="0"/>
              </a:rPr>
              <a:t>There can often be some good quick wins which require little to no cost and effort.</a:t>
            </a:r>
          </a:p>
          <a:p>
            <a:pPr marL="0" marR="0">
              <a:spcBef>
                <a:spcPts val="0"/>
              </a:spcBef>
              <a:spcAft>
                <a:spcPts val="0"/>
              </a:spcAft>
            </a:pPr>
            <a:endParaRPr lang="en-GB" sz="1000" dirty="0">
              <a:latin typeface="Calibri" panose="020F0502020204030204" pitchFamily="34" charset="0"/>
            </a:endParaRPr>
          </a:p>
          <a:p>
            <a:pPr marL="0" marR="0">
              <a:spcBef>
                <a:spcPts val="0"/>
              </a:spcBef>
              <a:spcAft>
                <a:spcPts val="0"/>
              </a:spcAft>
            </a:pPr>
            <a:r>
              <a:rPr lang="en-GB" sz="1800" dirty="0">
                <a:latin typeface="Calibri" panose="020F0502020204030204" pitchFamily="34" charset="0"/>
              </a:rPr>
              <a:t>The Carbon Trust suggests spending 1-2% of your energy spend on ensuring effective control could lead to these 5-10% savings. </a:t>
            </a:r>
            <a:endParaRPr lang="en-GB" sz="500" dirty="0">
              <a:latin typeface="Calibri" panose="020F0502020204030204" pitchFamily="34" charset="0"/>
            </a:endParaRPr>
          </a:p>
          <a:p>
            <a:pPr marL="0" marR="0">
              <a:spcBef>
                <a:spcPts val="0"/>
              </a:spcBef>
              <a:spcAft>
                <a:spcPts val="0"/>
              </a:spcAft>
            </a:pPr>
            <a:endParaRPr lang="en-GB" sz="1000" dirty="0">
              <a:latin typeface="Calibri" panose="020F0502020204030204" pitchFamily="34" charset="0"/>
            </a:endParaRPr>
          </a:p>
          <a:p>
            <a:pPr marL="0" marR="0">
              <a:spcBef>
                <a:spcPts val="0"/>
              </a:spcBef>
              <a:spcAft>
                <a:spcPts val="0"/>
              </a:spcAft>
            </a:pPr>
            <a:r>
              <a:rPr lang="en-GB" sz="1800" dirty="0">
                <a:latin typeface="Calibri" panose="020F0502020204030204" pitchFamily="34" charset="0"/>
              </a:rPr>
              <a:t>Adding monitoring and effective heating controls could potentially lead to 15-30% savings.</a:t>
            </a:r>
          </a:p>
          <a:p>
            <a:pPr marL="0" marR="0">
              <a:spcBef>
                <a:spcPts val="0"/>
              </a:spcBef>
              <a:spcAft>
                <a:spcPts val="0"/>
              </a:spcAft>
            </a:pPr>
            <a:endParaRPr lang="en-GB" sz="1000" dirty="0">
              <a:latin typeface="Calibri" panose="020F0502020204030204" pitchFamily="34" charset="0"/>
            </a:endParaRPr>
          </a:p>
          <a:p>
            <a:pPr marL="0">
              <a:spcBef>
                <a:spcPts val="0"/>
              </a:spcBef>
            </a:pPr>
            <a:r>
              <a:rPr lang="en-GB" sz="1800" dirty="0">
                <a:latin typeface="Calibri" panose="020F0502020204030204" pitchFamily="34" charset="0"/>
              </a:rPr>
              <a:t>Some points already mentioned in Temperature Control slide. Other things you could consider include:</a:t>
            </a:r>
          </a:p>
          <a:p>
            <a:pPr marL="457200" lvl="1">
              <a:spcBef>
                <a:spcPts val="0"/>
              </a:spcBef>
            </a:pPr>
            <a:r>
              <a:rPr lang="en-GB" sz="1400" dirty="0">
                <a:latin typeface="Calibri" panose="020F0502020204030204" pitchFamily="34" charset="0"/>
              </a:rPr>
              <a:t>Checking heating controls and times match what you want them to be.</a:t>
            </a:r>
          </a:p>
          <a:p>
            <a:pPr marL="457200" lvl="1">
              <a:spcBef>
                <a:spcPts val="0"/>
              </a:spcBef>
            </a:pPr>
            <a:r>
              <a:rPr lang="en-GB" sz="1400" dirty="0">
                <a:latin typeface="Calibri" panose="020F0502020204030204" pitchFamily="34" charset="0"/>
              </a:rPr>
              <a:t>Using a room thermometer to monitor heating and ensuring no overheating.</a:t>
            </a:r>
          </a:p>
          <a:p>
            <a:pPr marL="457200" lvl="1">
              <a:spcBef>
                <a:spcPts val="0"/>
              </a:spcBef>
            </a:pPr>
            <a:r>
              <a:rPr lang="en-GB" sz="1400" dirty="0">
                <a:latin typeface="Calibri" panose="020F0502020204030204" pitchFamily="34" charset="0"/>
              </a:rPr>
              <a:t>Engagement and communication with staff or customers on heating or lighting controls.</a:t>
            </a:r>
          </a:p>
          <a:p>
            <a:pPr marL="457200" lvl="1">
              <a:spcBef>
                <a:spcPts val="0"/>
              </a:spcBef>
            </a:pPr>
            <a:r>
              <a:rPr lang="en-GB" sz="1400" dirty="0">
                <a:latin typeface="Calibri" panose="020F0502020204030204" pitchFamily="34" charset="0"/>
              </a:rPr>
              <a:t>Ensuring refrigeration temperatures are correct for food type, and are switch off if not really needed (</a:t>
            </a:r>
            <a:r>
              <a:rPr lang="en-GB" sz="1400" dirty="0" err="1">
                <a:latin typeface="Calibri" panose="020F0502020204030204" pitchFamily="34" charset="0"/>
              </a:rPr>
              <a:t>eg</a:t>
            </a:r>
            <a:r>
              <a:rPr lang="en-GB" sz="1400" dirty="0">
                <a:latin typeface="Calibri" panose="020F0502020204030204" pitchFamily="34" charset="0"/>
              </a:rPr>
              <a:t> drinks fridges overnight). </a:t>
            </a:r>
          </a:p>
          <a:p>
            <a:pPr marL="0" marR="0">
              <a:spcBef>
                <a:spcPts val="0"/>
              </a:spcBef>
              <a:spcAft>
                <a:spcPts val="0"/>
              </a:spcAft>
            </a:pPr>
            <a:endParaRPr lang="en-GB" sz="1000" dirty="0">
              <a:latin typeface="Calibri" panose="020F0502020204030204" pitchFamily="34" charset="0"/>
            </a:endParaRPr>
          </a:p>
          <a:p>
            <a:pPr marL="0" marR="0">
              <a:spcBef>
                <a:spcPts val="0"/>
              </a:spcBef>
              <a:spcAft>
                <a:spcPts val="0"/>
              </a:spcAft>
            </a:pPr>
            <a:r>
              <a:rPr lang="en-GB" sz="1800" dirty="0">
                <a:effectLst/>
                <a:latin typeface="Calibri" panose="020F0502020204030204" pitchFamily="34" charset="0"/>
              </a:rPr>
              <a:t>The Heat </a:t>
            </a:r>
            <a:r>
              <a:rPr lang="en-GB" sz="1800" dirty="0">
                <a:latin typeface="Calibri" panose="020F0502020204030204" pitchFamily="34" charset="0"/>
              </a:rPr>
              <a:t>Project has an energy </a:t>
            </a:r>
            <a:r>
              <a:rPr lang="en-GB" sz="1800" dirty="0">
                <a:effectLst/>
                <a:latin typeface="Calibri" panose="020F0502020204030204" pitchFamily="34" charset="0"/>
              </a:rPr>
              <a:t>plug meter if wanted to see how much energy any particular appliance was using and costing you. </a:t>
            </a:r>
          </a:p>
        </p:txBody>
      </p:sp>
      <p:pic>
        <p:nvPicPr>
          <p:cNvPr id="18" name="Picture 17">
            <a:extLst>
              <a:ext uri="{FF2B5EF4-FFF2-40B4-BE49-F238E27FC236}">
                <a16:creationId xmlns:a16="http://schemas.microsoft.com/office/drawing/2014/main" id="{2F510BB5-2453-2A4B-22E2-1BF8980A8AA3}"/>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0886608" y="5913590"/>
            <a:ext cx="955339" cy="759229"/>
          </a:xfrm>
          <a:prstGeom prst="rect">
            <a:avLst/>
          </a:prstGeom>
        </p:spPr>
      </p:pic>
      <p:pic>
        <p:nvPicPr>
          <p:cNvPr id="6" name="Picture 5" descr="A close-up of a device&#10;&#10;Description automatically generated with low confidence">
            <a:extLst>
              <a:ext uri="{FF2B5EF4-FFF2-40B4-BE49-F238E27FC236}">
                <a16:creationId xmlns:a16="http://schemas.microsoft.com/office/drawing/2014/main" id="{8707BD7A-B08E-4915-D080-0B9FB6502C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4779" y="4958776"/>
            <a:ext cx="1528507" cy="1528507"/>
          </a:xfrm>
          <a:prstGeom prst="rect">
            <a:avLst/>
          </a:prstGeom>
        </p:spPr>
      </p:pic>
      <p:pic>
        <p:nvPicPr>
          <p:cNvPr id="19" name="Picture 18" descr="A blue and white sign with a hand pushing a switch&#10;&#10;Description automatically generated with low confidence">
            <a:extLst>
              <a:ext uri="{FF2B5EF4-FFF2-40B4-BE49-F238E27FC236}">
                <a16:creationId xmlns:a16="http://schemas.microsoft.com/office/drawing/2014/main" id="{547AF085-1A6C-7B10-B139-2F7953FD3CC2}"/>
              </a:ext>
            </a:extLst>
          </p:cNvPr>
          <p:cNvPicPr>
            <a:picLocks noChangeAspect="1"/>
          </p:cNvPicPr>
          <p:nvPr/>
        </p:nvPicPr>
        <p:blipFill rotWithShape="1">
          <a:blip r:embed="rId5">
            <a:extLst>
              <a:ext uri="{28A0092B-C50C-407E-A947-70E740481C1C}">
                <a14:useLocalDpi xmlns:a14="http://schemas.microsoft.com/office/drawing/2010/main" val="0"/>
              </a:ext>
            </a:extLst>
          </a:blip>
          <a:srcRect l="20799" t="12637" r="20452" b="13935"/>
          <a:stretch/>
        </p:blipFill>
        <p:spPr>
          <a:xfrm>
            <a:off x="10585638" y="1303986"/>
            <a:ext cx="1328678" cy="1660642"/>
          </a:xfrm>
          <a:prstGeom prst="rect">
            <a:avLst/>
          </a:prstGeom>
        </p:spPr>
      </p:pic>
      <p:pic>
        <p:nvPicPr>
          <p:cNvPr id="20" name="Picture 19" descr="A person setting up a temperature on a thermostat&#10;&#10;Description automatically generated with low confidence">
            <a:extLst>
              <a:ext uri="{FF2B5EF4-FFF2-40B4-BE49-F238E27FC236}">
                <a16:creationId xmlns:a16="http://schemas.microsoft.com/office/drawing/2014/main" id="{1F291815-39F3-5904-A976-B1E79223C627}"/>
              </a:ext>
            </a:extLst>
          </p:cNvPr>
          <p:cNvPicPr>
            <a:picLocks noChangeAspect="1"/>
          </p:cNvPicPr>
          <p:nvPr/>
        </p:nvPicPr>
        <p:blipFill rotWithShape="1">
          <a:blip r:embed="rId6">
            <a:extLst>
              <a:ext uri="{28A0092B-C50C-407E-A947-70E740481C1C}">
                <a14:useLocalDpi xmlns:a14="http://schemas.microsoft.com/office/drawing/2010/main" val="0"/>
              </a:ext>
            </a:extLst>
          </a:blip>
          <a:srcRect l="13016"/>
          <a:stretch/>
        </p:blipFill>
        <p:spPr>
          <a:xfrm>
            <a:off x="9752358" y="3015105"/>
            <a:ext cx="2268499" cy="1187366"/>
          </a:xfrm>
          <a:prstGeom prst="rect">
            <a:avLst/>
          </a:prstGeom>
        </p:spPr>
      </p:pic>
      <p:sp>
        <p:nvSpPr>
          <p:cNvPr id="21" name="TextBox 20">
            <a:extLst>
              <a:ext uri="{FF2B5EF4-FFF2-40B4-BE49-F238E27FC236}">
                <a16:creationId xmlns:a16="http://schemas.microsoft.com/office/drawing/2014/main" id="{8D79DB1E-FF26-CBC8-B077-E0B2489D70B8}"/>
              </a:ext>
            </a:extLst>
          </p:cNvPr>
          <p:cNvSpPr txBox="1"/>
          <p:nvPr/>
        </p:nvSpPr>
        <p:spPr>
          <a:xfrm rot="208758">
            <a:off x="8770698" y="219183"/>
            <a:ext cx="2912923" cy="523220"/>
          </a:xfrm>
          <a:prstGeom prst="rect">
            <a:avLst/>
          </a:prstGeom>
          <a:noFill/>
        </p:spPr>
        <p:txBody>
          <a:bodyPr wrap="square">
            <a:spAutoFit/>
          </a:bodyPr>
          <a:lstStyle/>
          <a:p>
            <a:pPr marL="0" marR="0">
              <a:spcBef>
                <a:spcPts val="0"/>
              </a:spcBef>
              <a:spcAft>
                <a:spcPts val="0"/>
              </a:spcAft>
            </a:pPr>
            <a:r>
              <a:rPr lang="en-GB" sz="1400" dirty="0">
                <a:solidFill>
                  <a:schemeClr val="accent6">
                    <a:lumMod val="75000"/>
                  </a:schemeClr>
                </a:solidFill>
                <a:latin typeface="Calibri" panose="020F0502020204030204" pitchFamily="34" charset="0"/>
              </a:rPr>
              <a:t>Over heating by just 1ºC can cost and additional 8% on energy costs.</a:t>
            </a:r>
          </a:p>
        </p:txBody>
      </p:sp>
    </p:spTree>
    <p:extLst>
      <p:ext uri="{BB962C8B-B14F-4D97-AF65-F5344CB8AC3E}">
        <p14:creationId xmlns:p14="http://schemas.microsoft.com/office/powerpoint/2010/main" val="394885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8A6304A-F9F3-FBED-9D84-CFA0C042CF22}"/>
              </a:ext>
            </a:extLst>
          </p:cNvPr>
          <p:cNvSpPr>
            <a:spLocks noGrp="1"/>
          </p:cNvSpPr>
          <p:nvPr>
            <p:ph type="title"/>
          </p:nvPr>
        </p:nvSpPr>
        <p:spPr>
          <a:xfrm>
            <a:off x="395599" y="280124"/>
            <a:ext cx="7392212" cy="1156041"/>
          </a:xfrm>
        </p:spPr>
        <p:txBody>
          <a:bodyPr>
            <a:normAutofit fontScale="90000"/>
          </a:bodyPr>
          <a:lstStyle/>
          <a:p>
            <a:r>
              <a:rPr lang="en-GB" sz="4000" b="1" dirty="0"/>
              <a:t>You can get a 1 to 1 visit from us to help with the specifics of YOUR business</a:t>
            </a:r>
          </a:p>
        </p:txBody>
      </p:sp>
      <p:sp>
        <p:nvSpPr>
          <p:cNvPr id="4" name="Content Placeholder 2">
            <a:extLst>
              <a:ext uri="{FF2B5EF4-FFF2-40B4-BE49-F238E27FC236}">
                <a16:creationId xmlns:a16="http://schemas.microsoft.com/office/drawing/2014/main" id="{66C4EAF5-81EF-2969-B312-3039C917626A}"/>
              </a:ext>
            </a:extLst>
          </p:cNvPr>
          <p:cNvSpPr txBox="1">
            <a:spLocks/>
          </p:cNvSpPr>
          <p:nvPr/>
        </p:nvSpPr>
        <p:spPr>
          <a:xfrm>
            <a:off x="665154" y="1621685"/>
            <a:ext cx="6855712" cy="485527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tx2"/>
              </a:solidFill>
            </a:endParaRPr>
          </a:p>
        </p:txBody>
      </p:sp>
      <p:sp>
        <p:nvSpPr>
          <p:cNvPr id="7" name="Content Placeholder 2">
            <a:extLst>
              <a:ext uri="{FF2B5EF4-FFF2-40B4-BE49-F238E27FC236}">
                <a16:creationId xmlns:a16="http://schemas.microsoft.com/office/drawing/2014/main" id="{92668D46-7F57-0ED6-7F28-4160A57B23BB}"/>
              </a:ext>
            </a:extLst>
          </p:cNvPr>
          <p:cNvSpPr txBox="1">
            <a:spLocks/>
          </p:cNvSpPr>
          <p:nvPr/>
        </p:nvSpPr>
        <p:spPr>
          <a:xfrm>
            <a:off x="552115" y="1532647"/>
            <a:ext cx="8618262" cy="419548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r>
              <a:rPr lang="en-GB" sz="1800" dirty="0">
                <a:effectLst/>
                <a:latin typeface="Calibri" panose="020F0502020204030204" pitchFamily="34" charset="0"/>
              </a:rPr>
              <a:t>Every individual case is different. </a:t>
            </a:r>
          </a:p>
          <a:p>
            <a:pPr marL="0" marR="0" indent="0">
              <a:spcBef>
                <a:spcPts val="0"/>
              </a:spcBef>
              <a:spcAft>
                <a:spcPts val="0"/>
              </a:spcAft>
              <a:buNone/>
            </a:pPr>
            <a:endParaRPr lang="en-GB" sz="1800" dirty="0">
              <a:effectLst/>
              <a:latin typeface="Calibri" panose="020F0502020204030204" pitchFamily="34" charset="0"/>
            </a:endParaRPr>
          </a:p>
          <a:p>
            <a:pPr marL="0" marR="0">
              <a:spcBef>
                <a:spcPts val="0"/>
              </a:spcBef>
              <a:spcAft>
                <a:spcPts val="0"/>
              </a:spcAft>
            </a:pPr>
            <a:r>
              <a:rPr lang="en-GB" sz="1800" dirty="0">
                <a:effectLst/>
                <a:latin typeface="Calibri" panose="020F0502020204030204" pitchFamily="34" charset="0"/>
              </a:rPr>
              <a:t>Free energy advice survey with The Heat Project!</a:t>
            </a:r>
          </a:p>
          <a:p>
            <a:pPr marL="0" marR="0">
              <a:spcBef>
                <a:spcPts val="0"/>
              </a:spcBef>
              <a:spcAft>
                <a:spcPts val="0"/>
              </a:spcAft>
            </a:pPr>
            <a:endParaRPr lang="en-GB" sz="1800" dirty="0">
              <a:effectLst/>
              <a:latin typeface="Calibri" panose="020F0502020204030204" pitchFamily="34" charset="0"/>
            </a:endParaRPr>
          </a:p>
          <a:p>
            <a:pPr marL="0" marR="0">
              <a:spcBef>
                <a:spcPts val="0"/>
              </a:spcBef>
              <a:spcAft>
                <a:spcPts val="0"/>
              </a:spcAft>
            </a:pPr>
            <a:r>
              <a:rPr lang="en-GB" sz="1800" dirty="0">
                <a:effectLst/>
                <a:latin typeface="Calibri" panose="020F0502020204030204" pitchFamily="34" charset="0"/>
              </a:rPr>
              <a:t>Extras: </a:t>
            </a:r>
          </a:p>
          <a:p>
            <a:pPr marL="457200" lvl="1">
              <a:spcBef>
                <a:spcPts val="0"/>
              </a:spcBef>
            </a:pPr>
            <a:r>
              <a:rPr lang="en-GB" sz="1800" dirty="0">
                <a:latin typeface="Calibri" panose="020F0502020204030204" pitchFamily="34" charset="0"/>
              </a:rPr>
              <a:t>Sustainability and/or carbon </a:t>
            </a:r>
            <a:r>
              <a:rPr lang="en-GB" sz="1800" dirty="0" err="1">
                <a:latin typeface="Calibri" panose="020F0502020204030204" pitchFamily="34" charset="0"/>
              </a:rPr>
              <a:t>footprinting</a:t>
            </a:r>
            <a:r>
              <a:rPr lang="en-GB" sz="1800" dirty="0">
                <a:latin typeface="Calibri" panose="020F0502020204030204" pitchFamily="34" charset="0"/>
              </a:rPr>
              <a:t> advice</a:t>
            </a:r>
          </a:p>
          <a:p>
            <a:pPr marL="457200" lvl="1">
              <a:spcBef>
                <a:spcPts val="0"/>
              </a:spcBef>
            </a:pPr>
            <a:r>
              <a:rPr lang="en-GB" sz="1800" dirty="0">
                <a:effectLst/>
                <a:latin typeface="Calibri" panose="020F0502020204030204" pitchFamily="34" charset="0"/>
              </a:rPr>
              <a:t>Draught pr</a:t>
            </a:r>
            <a:r>
              <a:rPr lang="en-GB" sz="1800" dirty="0">
                <a:latin typeface="Calibri" panose="020F0502020204030204" pitchFamily="34" charset="0"/>
              </a:rPr>
              <a:t>oofing survey </a:t>
            </a:r>
          </a:p>
          <a:p>
            <a:pPr marL="457200" lvl="1">
              <a:spcBef>
                <a:spcPts val="0"/>
              </a:spcBef>
            </a:pPr>
            <a:r>
              <a:rPr lang="en-GB" sz="1800" dirty="0">
                <a:effectLst/>
                <a:latin typeface="Calibri" panose="020F0502020204030204" pitchFamily="34" charset="0"/>
              </a:rPr>
              <a:t>Thermal im</a:t>
            </a:r>
            <a:r>
              <a:rPr lang="en-GB" sz="1800" dirty="0">
                <a:latin typeface="Calibri" panose="020F0502020204030204" pitchFamily="34" charset="0"/>
              </a:rPr>
              <a:t>aging (low resolution tool) in winter or overheating in summer</a:t>
            </a:r>
          </a:p>
          <a:p>
            <a:pPr marL="457200" lvl="1">
              <a:spcBef>
                <a:spcPts val="0"/>
              </a:spcBef>
            </a:pPr>
            <a:r>
              <a:rPr lang="en-GB" sz="1800" dirty="0">
                <a:effectLst/>
                <a:latin typeface="Calibri" panose="020F0502020204030204" pitchFamily="34" charset="0"/>
              </a:rPr>
              <a:t>Energy plug monitoring with a plug meter</a:t>
            </a:r>
          </a:p>
          <a:p>
            <a:pPr marL="457200" lvl="1">
              <a:spcBef>
                <a:spcPts val="0"/>
              </a:spcBef>
            </a:pPr>
            <a:r>
              <a:rPr lang="en-GB" sz="1800" dirty="0">
                <a:latin typeface="Calibri" panose="020F0502020204030204" pitchFamily="34" charset="0"/>
              </a:rPr>
              <a:t>Solar panel modelling, cost and savings</a:t>
            </a:r>
          </a:p>
          <a:p>
            <a:pPr marL="457200" lvl="1">
              <a:spcBef>
                <a:spcPts val="0"/>
              </a:spcBef>
            </a:pPr>
            <a:r>
              <a:rPr lang="en-GB" sz="1800" dirty="0">
                <a:effectLst/>
                <a:latin typeface="Calibri" panose="020F0502020204030204" pitchFamily="34" charset="0"/>
              </a:rPr>
              <a:t>Electric heating to heat pump upgrade, cost and savings</a:t>
            </a:r>
          </a:p>
          <a:p>
            <a:pPr marL="0" marR="0" indent="0">
              <a:spcBef>
                <a:spcPts val="0"/>
              </a:spcBef>
              <a:spcAft>
                <a:spcPts val="0"/>
              </a:spcAft>
              <a:buNone/>
            </a:pPr>
            <a:r>
              <a:rPr lang="en-GB" sz="1800" dirty="0">
                <a:effectLst/>
                <a:latin typeface="Calibri" panose="020F0502020204030204" pitchFamily="34" charset="0"/>
              </a:rPr>
              <a:t> </a:t>
            </a:r>
          </a:p>
          <a:p>
            <a:pPr marL="0" marR="0">
              <a:spcBef>
                <a:spcPts val="0"/>
              </a:spcBef>
              <a:spcAft>
                <a:spcPts val="0"/>
              </a:spcAft>
            </a:pPr>
            <a:r>
              <a:rPr lang="en-GB" sz="1800" dirty="0">
                <a:effectLst/>
                <a:latin typeface="Calibri" panose="020F0502020204030204" pitchFamily="34" charset="0"/>
              </a:rPr>
              <a:t>Funding advice</a:t>
            </a:r>
          </a:p>
          <a:p>
            <a:pPr marL="0" marR="0" indent="0">
              <a:spcBef>
                <a:spcPts val="0"/>
              </a:spcBef>
              <a:spcAft>
                <a:spcPts val="0"/>
              </a:spcAft>
              <a:buNone/>
            </a:pPr>
            <a:endParaRPr lang="en-GB" sz="1800" dirty="0">
              <a:latin typeface="Calibri" panose="020F0502020204030204" pitchFamily="34" charset="0"/>
            </a:endParaRPr>
          </a:p>
          <a:p>
            <a:pPr marL="0" marR="0">
              <a:spcBef>
                <a:spcPts val="0"/>
              </a:spcBef>
              <a:spcAft>
                <a:spcPts val="0"/>
              </a:spcAft>
            </a:pPr>
            <a:r>
              <a:rPr lang="en-GB" sz="1800" dirty="0">
                <a:effectLst/>
                <a:latin typeface="Calibri" panose="020F0502020204030204" pitchFamily="34" charset="0"/>
              </a:rPr>
              <a:t>The Heat Project can help with any SME or household in Perth and Kinross, all free and not just a one off, but continual support as needed.</a:t>
            </a:r>
          </a:p>
        </p:txBody>
      </p:sp>
      <p:pic>
        <p:nvPicPr>
          <p:cNvPr id="6" name="Picture 5">
            <a:extLst>
              <a:ext uri="{FF2B5EF4-FFF2-40B4-BE49-F238E27FC236}">
                <a16:creationId xmlns:a16="http://schemas.microsoft.com/office/drawing/2014/main" id="{60C184D2-8916-C886-6A88-93C212E0FFF5}"/>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0886608" y="5913590"/>
            <a:ext cx="955339" cy="759229"/>
          </a:xfrm>
          <a:prstGeom prst="rect">
            <a:avLst/>
          </a:prstGeom>
        </p:spPr>
      </p:pic>
      <p:pic>
        <p:nvPicPr>
          <p:cNvPr id="11" name="Picture 10" descr="A close-up of a device&#10;&#10;Description automatically generated with low confidence">
            <a:extLst>
              <a:ext uri="{FF2B5EF4-FFF2-40B4-BE49-F238E27FC236}">
                <a16:creationId xmlns:a16="http://schemas.microsoft.com/office/drawing/2014/main" id="{9F575CB4-D6D2-03FD-358D-0B4B993DA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9795" y="3685911"/>
            <a:ext cx="1228415" cy="1228415"/>
          </a:xfrm>
          <a:prstGeom prst="rect">
            <a:avLst/>
          </a:prstGeom>
        </p:spPr>
      </p:pic>
      <p:pic>
        <p:nvPicPr>
          <p:cNvPr id="18" name="Picture 17" descr="A hand holding a smoke object&#10;&#10;Description automatically generated with low confidence">
            <a:extLst>
              <a:ext uri="{FF2B5EF4-FFF2-40B4-BE49-F238E27FC236}">
                <a16:creationId xmlns:a16="http://schemas.microsoft.com/office/drawing/2014/main" id="{5B65AF10-6C74-AA38-D979-D82B245337BA}"/>
              </a:ext>
            </a:extLst>
          </p:cNvPr>
          <p:cNvPicPr>
            <a:picLocks noChangeAspect="1"/>
          </p:cNvPicPr>
          <p:nvPr/>
        </p:nvPicPr>
        <p:blipFill rotWithShape="1">
          <a:blip r:embed="rId5">
            <a:extLst>
              <a:ext uri="{28A0092B-C50C-407E-A947-70E740481C1C}">
                <a14:useLocalDpi xmlns:a14="http://schemas.microsoft.com/office/drawing/2010/main" val="0"/>
              </a:ext>
            </a:extLst>
          </a:blip>
          <a:srcRect l="27227"/>
          <a:stretch/>
        </p:blipFill>
        <p:spPr>
          <a:xfrm>
            <a:off x="10859101" y="2577567"/>
            <a:ext cx="1139190" cy="1584187"/>
          </a:xfrm>
          <a:prstGeom prst="rect">
            <a:avLst/>
          </a:prstGeom>
        </p:spPr>
      </p:pic>
      <p:pic>
        <p:nvPicPr>
          <p:cNvPr id="24" name="Picture 23">
            <a:extLst>
              <a:ext uri="{FF2B5EF4-FFF2-40B4-BE49-F238E27FC236}">
                <a16:creationId xmlns:a16="http://schemas.microsoft.com/office/drawing/2014/main" id="{FA3EE552-3B48-C79D-7A4E-CE4F37C58A67}"/>
              </a:ext>
            </a:extLst>
          </p:cNvPr>
          <p:cNvPicPr>
            <a:picLocks noChangeAspect="1"/>
          </p:cNvPicPr>
          <p:nvPr/>
        </p:nvPicPr>
        <p:blipFill>
          <a:blip r:embed="rId6"/>
          <a:stretch>
            <a:fillRect/>
          </a:stretch>
        </p:blipFill>
        <p:spPr>
          <a:xfrm>
            <a:off x="10131679" y="1454377"/>
            <a:ext cx="1710268" cy="955543"/>
          </a:xfrm>
          <a:prstGeom prst="rect">
            <a:avLst/>
          </a:prstGeom>
        </p:spPr>
      </p:pic>
      <p:pic>
        <p:nvPicPr>
          <p:cNvPr id="20" name="Picture 19" descr="A picture containing colorfulness, art, majorelle blue&#10;&#10;Description automatically generated">
            <a:extLst>
              <a:ext uri="{FF2B5EF4-FFF2-40B4-BE49-F238E27FC236}">
                <a16:creationId xmlns:a16="http://schemas.microsoft.com/office/drawing/2014/main" id="{541223A0-BEDE-D24C-672F-C61FC506FE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2823" y="2385773"/>
            <a:ext cx="1844805" cy="1139188"/>
          </a:xfrm>
          <a:prstGeom prst="rect">
            <a:avLst/>
          </a:prstGeom>
        </p:spPr>
      </p:pic>
      <p:pic>
        <p:nvPicPr>
          <p:cNvPr id="28" name="Picture 27" descr="Solar panels on a roof&#10;&#10;Description automatically generated with low confidence">
            <a:extLst>
              <a:ext uri="{FF2B5EF4-FFF2-40B4-BE49-F238E27FC236}">
                <a16:creationId xmlns:a16="http://schemas.microsoft.com/office/drawing/2014/main" id="{25BA2837-C0F7-45A3-85FD-07132B8272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5697" y="4281461"/>
            <a:ext cx="1228415" cy="1228415"/>
          </a:xfrm>
          <a:prstGeom prst="rect">
            <a:avLst/>
          </a:prstGeom>
        </p:spPr>
      </p:pic>
    </p:spTree>
    <p:extLst>
      <p:ext uri="{BB962C8B-B14F-4D97-AF65-F5344CB8AC3E}">
        <p14:creationId xmlns:p14="http://schemas.microsoft.com/office/powerpoint/2010/main" val="2414831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846D0FE1-A1BA-C557-2B47-B6329C12A925}"/>
              </a:ext>
            </a:extLst>
          </p:cNvPr>
          <p:cNvSpPr>
            <a:spLocks noGrp="1"/>
          </p:cNvSpPr>
          <p:nvPr>
            <p:ph idx="1"/>
          </p:nvPr>
        </p:nvSpPr>
        <p:spPr>
          <a:xfrm>
            <a:off x="5549469" y="843348"/>
            <a:ext cx="6020444" cy="5614419"/>
          </a:xfrm>
        </p:spPr>
        <p:txBody>
          <a:bodyPr anchor="ctr">
            <a:normAutofit/>
          </a:bodyPr>
          <a:lstStyle/>
          <a:p>
            <a:pPr marL="0" marR="0">
              <a:spcBef>
                <a:spcPts val="0"/>
              </a:spcBef>
              <a:spcAft>
                <a:spcPts val="0"/>
              </a:spcAft>
            </a:pPr>
            <a:r>
              <a:rPr lang="en-GB" sz="2000" dirty="0">
                <a:latin typeface="Calibri" panose="020F0502020204030204" pitchFamily="34" charset="0"/>
              </a:rPr>
              <a:t>Summarising some of the easy wins that have low risk and zero to low cost:</a:t>
            </a:r>
          </a:p>
          <a:p>
            <a:pPr marL="0" marR="0">
              <a:spcBef>
                <a:spcPts val="0"/>
              </a:spcBef>
              <a:spcAft>
                <a:spcPts val="0"/>
              </a:spcAft>
            </a:pPr>
            <a:endParaRPr lang="en-GB" sz="1800" dirty="0">
              <a:latin typeface="Calibri" panose="020F0502020204030204" pitchFamily="34" charset="0"/>
            </a:endParaRPr>
          </a:p>
          <a:p>
            <a:pPr marL="0" marR="0">
              <a:spcBef>
                <a:spcPts val="0"/>
              </a:spcBef>
              <a:spcAft>
                <a:spcPts val="0"/>
              </a:spcAft>
            </a:pPr>
            <a:endParaRPr lang="en-GB" sz="1800" dirty="0">
              <a:effectLst/>
              <a:latin typeface="Calibri" panose="020F0502020204030204" pitchFamily="34" charset="0"/>
            </a:endParaRPr>
          </a:p>
          <a:p>
            <a:pPr marL="457200" lvl="1">
              <a:spcBef>
                <a:spcPts val="0"/>
              </a:spcBef>
            </a:pPr>
            <a:r>
              <a:rPr lang="en-GB" sz="1800" b="1" dirty="0">
                <a:latin typeface="Calibri" panose="020F0502020204030204" pitchFamily="34" charset="0"/>
              </a:rPr>
              <a:t>LED lights</a:t>
            </a:r>
          </a:p>
          <a:p>
            <a:pPr marL="228600" lvl="1" indent="0">
              <a:spcBef>
                <a:spcPts val="0"/>
              </a:spcBef>
              <a:buNone/>
            </a:pPr>
            <a:endParaRPr lang="en-GB" sz="1800" b="1" dirty="0">
              <a:latin typeface="Calibri" panose="020F0502020204030204" pitchFamily="34" charset="0"/>
            </a:endParaRPr>
          </a:p>
          <a:p>
            <a:pPr marL="457200" lvl="1">
              <a:spcBef>
                <a:spcPts val="0"/>
              </a:spcBef>
            </a:pPr>
            <a:r>
              <a:rPr lang="en-GB" sz="1800" b="1" dirty="0">
                <a:effectLst/>
                <a:latin typeface="Calibri" panose="020F0502020204030204" pitchFamily="34" charset="0"/>
              </a:rPr>
              <a:t>Draught proofing</a:t>
            </a:r>
          </a:p>
          <a:p>
            <a:pPr marL="228600" lvl="1" indent="0">
              <a:spcBef>
                <a:spcPts val="0"/>
              </a:spcBef>
              <a:buNone/>
            </a:pPr>
            <a:endParaRPr lang="en-GB" sz="1800" b="1" dirty="0">
              <a:effectLst/>
              <a:latin typeface="Calibri" panose="020F0502020204030204" pitchFamily="34" charset="0"/>
            </a:endParaRPr>
          </a:p>
          <a:p>
            <a:pPr marL="457200" lvl="1">
              <a:spcBef>
                <a:spcPts val="0"/>
              </a:spcBef>
            </a:pPr>
            <a:r>
              <a:rPr lang="en-GB" sz="1800" b="1" dirty="0">
                <a:latin typeface="Calibri" panose="020F0502020204030204" pitchFamily="34" charset="0"/>
              </a:rPr>
              <a:t>Quick win insulation</a:t>
            </a:r>
          </a:p>
          <a:p>
            <a:pPr marL="228600" lvl="1" indent="0">
              <a:spcBef>
                <a:spcPts val="0"/>
              </a:spcBef>
              <a:buNone/>
            </a:pPr>
            <a:endParaRPr lang="en-GB" sz="1800" b="1" dirty="0">
              <a:latin typeface="Calibri" panose="020F0502020204030204" pitchFamily="34" charset="0"/>
            </a:endParaRPr>
          </a:p>
          <a:p>
            <a:pPr marL="457200" lvl="1">
              <a:spcBef>
                <a:spcPts val="0"/>
              </a:spcBef>
            </a:pPr>
            <a:r>
              <a:rPr lang="en-GB" sz="1800" b="1" dirty="0">
                <a:effectLst/>
                <a:latin typeface="Calibri" panose="020F0502020204030204" pitchFamily="34" charset="0"/>
              </a:rPr>
              <a:t>Heating controls</a:t>
            </a:r>
          </a:p>
          <a:p>
            <a:pPr marL="228600" lvl="1" indent="0">
              <a:spcBef>
                <a:spcPts val="0"/>
              </a:spcBef>
              <a:buNone/>
            </a:pPr>
            <a:endParaRPr lang="en-GB" sz="1800" b="1" dirty="0">
              <a:effectLst/>
              <a:latin typeface="Calibri" panose="020F0502020204030204" pitchFamily="34" charset="0"/>
            </a:endParaRPr>
          </a:p>
          <a:p>
            <a:pPr marL="457200" lvl="1">
              <a:spcBef>
                <a:spcPts val="0"/>
              </a:spcBef>
            </a:pPr>
            <a:r>
              <a:rPr lang="en-GB" sz="1800" b="1" dirty="0">
                <a:latin typeface="Calibri" panose="020F0502020204030204" pitchFamily="34" charset="0"/>
              </a:rPr>
              <a:t>1:1 support freely available</a:t>
            </a:r>
          </a:p>
          <a:p>
            <a:pPr marL="228600" lvl="1" indent="0">
              <a:spcBef>
                <a:spcPts val="0"/>
              </a:spcBef>
              <a:buNone/>
            </a:pPr>
            <a:endParaRPr lang="en-GB" sz="1800" b="1" dirty="0">
              <a:latin typeface="Calibri" panose="020F0502020204030204" pitchFamily="34" charset="0"/>
            </a:endParaRPr>
          </a:p>
          <a:p>
            <a:pPr marL="457200" lvl="1">
              <a:spcBef>
                <a:spcPts val="0"/>
              </a:spcBef>
            </a:pPr>
            <a:r>
              <a:rPr lang="en-GB" sz="1800" b="1" dirty="0">
                <a:effectLst/>
                <a:latin typeface="Calibri" panose="020F0502020204030204" pitchFamily="34" charset="0"/>
              </a:rPr>
              <a:t>Funding support for upgrades (including controls)</a:t>
            </a:r>
          </a:p>
          <a:p>
            <a:pPr marL="914400" lvl="2">
              <a:spcBef>
                <a:spcPts val="0"/>
              </a:spcBef>
            </a:pPr>
            <a:r>
              <a:rPr lang="en-GB" sz="1400" b="1" dirty="0">
                <a:effectLst/>
                <a:latin typeface="Calibri" panose="020F0502020204030204" pitchFamily="34" charset="0"/>
              </a:rPr>
              <a:t>75% grants, 0% loans from Business Energy Scotland</a:t>
            </a:r>
          </a:p>
          <a:p>
            <a:pPr marL="914400" lvl="2">
              <a:spcBef>
                <a:spcPts val="0"/>
              </a:spcBef>
            </a:pPr>
            <a:r>
              <a:rPr lang="en-GB" sz="1400" b="1" dirty="0">
                <a:latin typeface="Calibri" panose="020F0502020204030204" pitchFamily="34" charset="0"/>
              </a:rPr>
              <a:t>50% grants from PKC (potentially able to combine)</a:t>
            </a:r>
            <a:endParaRPr lang="en-GB" sz="1400" b="1" dirty="0">
              <a:effectLst/>
              <a:latin typeface="Calibri" panose="020F0502020204030204" pitchFamily="34" charset="0"/>
            </a:endParaRPr>
          </a:p>
          <a:p>
            <a:pPr marL="0" marR="0">
              <a:spcBef>
                <a:spcPts val="0"/>
              </a:spcBef>
              <a:spcAft>
                <a:spcPts val="0"/>
              </a:spcAft>
            </a:pPr>
            <a:endParaRPr lang="en-GB" sz="1800" dirty="0">
              <a:effectLst/>
              <a:latin typeface="Calibri" panose="020F0502020204030204" pitchFamily="34" charset="0"/>
            </a:endParaRPr>
          </a:p>
        </p:txBody>
      </p:sp>
      <p:sp>
        <p:nvSpPr>
          <p:cNvPr id="4" name="Content Placeholder 2">
            <a:extLst>
              <a:ext uri="{FF2B5EF4-FFF2-40B4-BE49-F238E27FC236}">
                <a16:creationId xmlns:a16="http://schemas.microsoft.com/office/drawing/2014/main" id="{66C4EAF5-81EF-2969-B312-3039C917626A}"/>
              </a:ext>
            </a:extLst>
          </p:cNvPr>
          <p:cNvSpPr txBox="1">
            <a:spLocks/>
          </p:cNvSpPr>
          <p:nvPr/>
        </p:nvSpPr>
        <p:spPr>
          <a:xfrm>
            <a:off x="665154" y="1621685"/>
            <a:ext cx="6855712" cy="485527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tx2"/>
              </a:solidFill>
            </a:endParaRPr>
          </a:p>
        </p:txBody>
      </p:sp>
      <p:sp>
        <p:nvSpPr>
          <p:cNvPr id="2" name="Title 1">
            <a:extLst>
              <a:ext uri="{FF2B5EF4-FFF2-40B4-BE49-F238E27FC236}">
                <a16:creationId xmlns:a16="http://schemas.microsoft.com/office/drawing/2014/main" id="{82AA46BA-E122-60E0-D463-83C550C7FF57}"/>
              </a:ext>
            </a:extLst>
          </p:cNvPr>
          <p:cNvSpPr>
            <a:spLocks noGrp="1"/>
          </p:cNvSpPr>
          <p:nvPr>
            <p:ph type="title"/>
          </p:nvPr>
        </p:nvSpPr>
        <p:spPr>
          <a:xfrm>
            <a:off x="4686593" y="286101"/>
            <a:ext cx="6647998" cy="914191"/>
          </a:xfrm>
        </p:spPr>
        <p:txBody>
          <a:bodyPr>
            <a:normAutofit/>
          </a:bodyPr>
          <a:lstStyle/>
          <a:p>
            <a:r>
              <a:rPr lang="en-GB" sz="4000" b="1" dirty="0"/>
              <a:t>Summary/key takeaways</a:t>
            </a:r>
          </a:p>
        </p:txBody>
      </p:sp>
      <p:pic>
        <p:nvPicPr>
          <p:cNvPr id="6" name="Picture 5">
            <a:extLst>
              <a:ext uri="{FF2B5EF4-FFF2-40B4-BE49-F238E27FC236}">
                <a16:creationId xmlns:a16="http://schemas.microsoft.com/office/drawing/2014/main" id="{306C0EE0-589E-0338-7F0A-1560C7EF581B}"/>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0886608" y="5913590"/>
            <a:ext cx="955339" cy="759229"/>
          </a:xfrm>
          <a:prstGeom prst="rect">
            <a:avLst/>
          </a:prstGeom>
        </p:spPr>
      </p:pic>
      <p:pic>
        <p:nvPicPr>
          <p:cNvPr id="17" name="Picture 16" descr="A cartoon of a person standing next to a sign post&#10;&#10;Description automatically generated with medium confidence">
            <a:extLst>
              <a:ext uri="{FF2B5EF4-FFF2-40B4-BE49-F238E27FC236}">
                <a16:creationId xmlns:a16="http://schemas.microsoft.com/office/drawing/2014/main" id="{7E2EE24E-0CDC-9D28-5F0D-FE518C566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878" y="2001032"/>
            <a:ext cx="2284748" cy="2855935"/>
          </a:xfrm>
          <a:prstGeom prst="rect">
            <a:avLst/>
          </a:prstGeom>
        </p:spPr>
      </p:pic>
    </p:spTree>
    <p:extLst>
      <p:ext uri="{BB962C8B-B14F-4D97-AF65-F5344CB8AC3E}">
        <p14:creationId xmlns:p14="http://schemas.microsoft.com/office/powerpoint/2010/main" val="77030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846D0FE1-A1BA-C557-2B47-B6329C12A925}"/>
              </a:ext>
            </a:extLst>
          </p:cNvPr>
          <p:cNvSpPr>
            <a:spLocks noGrp="1"/>
          </p:cNvSpPr>
          <p:nvPr>
            <p:ph idx="1"/>
          </p:nvPr>
        </p:nvSpPr>
        <p:spPr>
          <a:xfrm>
            <a:off x="5681527" y="819890"/>
            <a:ext cx="6020444" cy="5614419"/>
          </a:xfrm>
        </p:spPr>
        <p:txBody>
          <a:bodyPr anchor="ctr">
            <a:normAutofit/>
          </a:bodyPr>
          <a:lstStyle/>
          <a:p>
            <a:pPr marL="342900" indent="-342900">
              <a:buFont typeface="+mj-lt"/>
              <a:buAutoNum type="arabicPeriod"/>
            </a:pPr>
            <a:r>
              <a:rPr lang="en-GB" sz="1800" dirty="0"/>
              <a:t>Energy use and bills</a:t>
            </a:r>
          </a:p>
          <a:p>
            <a:pPr marL="342900" indent="-342900">
              <a:buFont typeface="+mj-lt"/>
              <a:buAutoNum type="arabicPeriod"/>
            </a:pPr>
            <a:r>
              <a:rPr lang="en-GB" sz="1800" dirty="0"/>
              <a:t>Funding</a:t>
            </a:r>
          </a:p>
          <a:p>
            <a:pPr marL="342900" indent="-342900">
              <a:buFont typeface="+mj-lt"/>
              <a:buAutoNum type="arabicPeriod"/>
            </a:pPr>
            <a:r>
              <a:rPr lang="en-GB" sz="1800" dirty="0"/>
              <a:t>Lighting</a:t>
            </a:r>
          </a:p>
          <a:p>
            <a:pPr marL="342900" indent="-342900">
              <a:buFont typeface="+mj-lt"/>
              <a:buAutoNum type="arabicPeriod"/>
            </a:pPr>
            <a:r>
              <a:rPr lang="en-GB" sz="1800" dirty="0"/>
              <a:t>Draught proofing</a:t>
            </a:r>
          </a:p>
          <a:p>
            <a:pPr marL="342900" indent="-342900">
              <a:buFont typeface="+mj-lt"/>
              <a:buAutoNum type="arabicPeriod"/>
            </a:pPr>
            <a:r>
              <a:rPr lang="en-GB" sz="1800" dirty="0"/>
              <a:t>Insulation</a:t>
            </a:r>
          </a:p>
          <a:p>
            <a:pPr marL="342900" indent="-342900">
              <a:buFont typeface="+mj-lt"/>
              <a:buAutoNum type="arabicPeriod"/>
            </a:pPr>
            <a:r>
              <a:rPr lang="en-GB" sz="1800" dirty="0"/>
              <a:t>Heating</a:t>
            </a:r>
          </a:p>
          <a:p>
            <a:pPr marL="342900" indent="-342900">
              <a:buFont typeface="+mj-lt"/>
              <a:buAutoNum type="arabicPeriod"/>
            </a:pPr>
            <a:r>
              <a:rPr lang="en-GB" sz="1800" dirty="0"/>
              <a:t>Temperature control, heating and cooling </a:t>
            </a:r>
          </a:p>
          <a:p>
            <a:pPr marL="342900" indent="-342900">
              <a:buFont typeface="+mj-lt"/>
              <a:buAutoNum type="arabicPeriod"/>
            </a:pPr>
            <a:r>
              <a:rPr lang="en-GB" sz="1800" dirty="0"/>
              <a:t>Refrigeration</a:t>
            </a:r>
          </a:p>
          <a:p>
            <a:pPr marL="342900" indent="-342900">
              <a:buFont typeface="+mj-lt"/>
              <a:buAutoNum type="arabicPeriod"/>
            </a:pPr>
            <a:r>
              <a:rPr lang="en-GB" sz="1800" dirty="0"/>
              <a:t>Management and communication</a:t>
            </a:r>
          </a:p>
          <a:p>
            <a:pPr marL="342900" indent="-342900">
              <a:buFont typeface="+mj-lt"/>
              <a:buAutoNum type="arabicPeriod"/>
            </a:pPr>
            <a:r>
              <a:rPr lang="en-GB" sz="1800" dirty="0"/>
              <a:t>You can get a 1 to 1 visit for us to help with the specifics of your business</a:t>
            </a:r>
          </a:p>
          <a:p>
            <a:pPr marL="342900" indent="-342900">
              <a:buFont typeface="+mj-lt"/>
              <a:buAutoNum type="arabicPeriod"/>
            </a:pPr>
            <a:r>
              <a:rPr lang="en-GB" sz="1800" dirty="0"/>
              <a:t>Summary/key takeaways</a:t>
            </a:r>
          </a:p>
        </p:txBody>
      </p:sp>
      <p:sp>
        <p:nvSpPr>
          <p:cNvPr id="4" name="Content Placeholder 2">
            <a:extLst>
              <a:ext uri="{FF2B5EF4-FFF2-40B4-BE49-F238E27FC236}">
                <a16:creationId xmlns:a16="http://schemas.microsoft.com/office/drawing/2014/main" id="{66C4EAF5-81EF-2969-B312-3039C917626A}"/>
              </a:ext>
            </a:extLst>
          </p:cNvPr>
          <p:cNvSpPr txBox="1">
            <a:spLocks/>
          </p:cNvSpPr>
          <p:nvPr/>
        </p:nvSpPr>
        <p:spPr>
          <a:xfrm>
            <a:off x="665154" y="1621685"/>
            <a:ext cx="6855712" cy="485527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tx2"/>
              </a:solidFill>
            </a:endParaRPr>
          </a:p>
        </p:txBody>
      </p:sp>
      <p:sp>
        <p:nvSpPr>
          <p:cNvPr id="2" name="Title 1">
            <a:extLst>
              <a:ext uri="{FF2B5EF4-FFF2-40B4-BE49-F238E27FC236}">
                <a16:creationId xmlns:a16="http://schemas.microsoft.com/office/drawing/2014/main" id="{7D372867-5A89-535D-2DA2-9DDF8E97805F}"/>
              </a:ext>
            </a:extLst>
          </p:cNvPr>
          <p:cNvSpPr>
            <a:spLocks noGrp="1"/>
          </p:cNvSpPr>
          <p:nvPr>
            <p:ph type="title"/>
          </p:nvPr>
        </p:nvSpPr>
        <p:spPr>
          <a:xfrm>
            <a:off x="5193949" y="185181"/>
            <a:ext cx="6647998" cy="914191"/>
          </a:xfrm>
        </p:spPr>
        <p:txBody>
          <a:bodyPr>
            <a:normAutofit/>
          </a:bodyPr>
          <a:lstStyle/>
          <a:p>
            <a:r>
              <a:rPr lang="en-GB" sz="4000" b="1" dirty="0"/>
              <a:t>Contents</a:t>
            </a:r>
          </a:p>
        </p:txBody>
      </p:sp>
      <p:pic>
        <p:nvPicPr>
          <p:cNvPr id="5" name="Picture 4">
            <a:extLst>
              <a:ext uri="{FF2B5EF4-FFF2-40B4-BE49-F238E27FC236}">
                <a16:creationId xmlns:a16="http://schemas.microsoft.com/office/drawing/2014/main" id="{1229FC19-31B1-621A-8CFC-C27B6CF9C36E}"/>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0886608" y="5913590"/>
            <a:ext cx="955339" cy="759229"/>
          </a:xfrm>
          <a:prstGeom prst="rect">
            <a:avLst/>
          </a:prstGeom>
        </p:spPr>
      </p:pic>
    </p:spTree>
    <p:extLst>
      <p:ext uri="{BB962C8B-B14F-4D97-AF65-F5344CB8AC3E}">
        <p14:creationId xmlns:p14="http://schemas.microsoft.com/office/powerpoint/2010/main" val="3516547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846D0FE1-A1BA-C557-2B47-B6329C12A925}"/>
              </a:ext>
            </a:extLst>
          </p:cNvPr>
          <p:cNvSpPr>
            <a:spLocks noGrp="1"/>
          </p:cNvSpPr>
          <p:nvPr>
            <p:ph idx="1"/>
          </p:nvPr>
        </p:nvSpPr>
        <p:spPr>
          <a:xfrm>
            <a:off x="5479059" y="843348"/>
            <a:ext cx="6090854" cy="5614419"/>
          </a:xfrm>
        </p:spPr>
        <p:txBody>
          <a:bodyPr anchor="ctr">
            <a:normAutofit/>
          </a:bodyPr>
          <a:lstStyle/>
          <a:p>
            <a:pPr marL="0" marR="0">
              <a:spcBef>
                <a:spcPts val="0"/>
              </a:spcBef>
              <a:spcAft>
                <a:spcPts val="0"/>
              </a:spcAft>
            </a:pPr>
            <a:r>
              <a:rPr lang="en-GB" sz="2000" dirty="0">
                <a:latin typeface="Calibri" panose="020F0502020204030204" pitchFamily="34" charset="0"/>
              </a:rPr>
              <a:t>Summarising some of the easy wins that have low risk and zero to low cost:</a:t>
            </a:r>
          </a:p>
          <a:p>
            <a:pPr marL="0" marR="0">
              <a:spcBef>
                <a:spcPts val="0"/>
              </a:spcBef>
              <a:spcAft>
                <a:spcPts val="0"/>
              </a:spcAft>
            </a:pPr>
            <a:endParaRPr lang="en-GB" sz="1800" dirty="0">
              <a:latin typeface="Calibri" panose="020F0502020204030204" pitchFamily="34" charset="0"/>
            </a:endParaRPr>
          </a:p>
          <a:p>
            <a:pPr marL="0" marR="0">
              <a:spcBef>
                <a:spcPts val="0"/>
              </a:spcBef>
              <a:spcAft>
                <a:spcPts val="0"/>
              </a:spcAft>
            </a:pPr>
            <a:endParaRPr lang="en-GB" sz="1800" dirty="0">
              <a:effectLst/>
              <a:latin typeface="Calibri" panose="020F0502020204030204" pitchFamily="34" charset="0"/>
            </a:endParaRPr>
          </a:p>
          <a:p>
            <a:pPr marL="457200" lvl="1">
              <a:spcBef>
                <a:spcPts val="0"/>
              </a:spcBef>
            </a:pPr>
            <a:r>
              <a:rPr lang="en-GB" sz="1800" b="1" dirty="0">
                <a:latin typeface="Calibri" panose="020F0502020204030204" pitchFamily="34" charset="0"/>
              </a:rPr>
              <a:t>LED lights</a:t>
            </a:r>
          </a:p>
          <a:p>
            <a:pPr marL="228600" lvl="1" indent="0">
              <a:spcBef>
                <a:spcPts val="0"/>
              </a:spcBef>
              <a:buNone/>
            </a:pPr>
            <a:endParaRPr lang="en-GB" sz="1800" b="1" dirty="0">
              <a:latin typeface="Calibri" panose="020F0502020204030204" pitchFamily="34" charset="0"/>
            </a:endParaRPr>
          </a:p>
          <a:p>
            <a:pPr marL="457200" lvl="1">
              <a:spcBef>
                <a:spcPts val="0"/>
              </a:spcBef>
            </a:pPr>
            <a:r>
              <a:rPr lang="en-GB" sz="1800" b="1" dirty="0">
                <a:effectLst/>
                <a:latin typeface="Calibri" panose="020F0502020204030204" pitchFamily="34" charset="0"/>
              </a:rPr>
              <a:t>Draught proofing</a:t>
            </a:r>
          </a:p>
          <a:p>
            <a:pPr marL="228600" lvl="1" indent="0">
              <a:spcBef>
                <a:spcPts val="0"/>
              </a:spcBef>
              <a:buNone/>
            </a:pPr>
            <a:endParaRPr lang="en-GB" sz="1800" b="1" dirty="0">
              <a:effectLst/>
              <a:latin typeface="Calibri" panose="020F0502020204030204" pitchFamily="34" charset="0"/>
            </a:endParaRPr>
          </a:p>
          <a:p>
            <a:pPr marL="457200" lvl="1">
              <a:spcBef>
                <a:spcPts val="0"/>
              </a:spcBef>
            </a:pPr>
            <a:r>
              <a:rPr lang="en-GB" sz="1800" b="1" dirty="0">
                <a:latin typeface="Calibri" panose="020F0502020204030204" pitchFamily="34" charset="0"/>
              </a:rPr>
              <a:t>Quick win insulation</a:t>
            </a:r>
          </a:p>
          <a:p>
            <a:pPr marL="228600" lvl="1" indent="0">
              <a:spcBef>
                <a:spcPts val="0"/>
              </a:spcBef>
              <a:buNone/>
            </a:pPr>
            <a:endParaRPr lang="en-GB" sz="1800" b="1" dirty="0">
              <a:latin typeface="Calibri" panose="020F0502020204030204" pitchFamily="34" charset="0"/>
            </a:endParaRPr>
          </a:p>
          <a:p>
            <a:pPr marL="457200" lvl="1">
              <a:spcBef>
                <a:spcPts val="0"/>
              </a:spcBef>
            </a:pPr>
            <a:r>
              <a:rPr lang="en-GB" sz="1800" b="1" dirty="0">
                <a:effectLst/>
                <a:latin typeface="Calibri" panose="020F0502020204030204" pitchFamily="34" charset="0"/>
              </a:rPr>
              <a:t>Heating controls</a:t>
            </a:r>
          </a:p>
          <a:p>
            <a:pPr marL="228600" lvl="1" indent="0">
              <a:spcBef>
                <a:spcPts val="0"/>
              </a:spcBef>
              <a:buNone/>
            </a:pPr>
            <a:endParaRPr lang="en-GB" sz="1800" b="1" dirty="0">
              <a:effectLst/>
              <a:latin typeface="Calibri" panose="020F0502020204030204" pitchFamily="34" charset="0"/>
            </a:endParaRPr>
          </a:p>
          <a:p>
            <a:pPr marL="457200" lvl="1">
              <a:spcBef>
                <a:spcPts val="0"/>
              </a:spcBef>
            </a:pPr>
            <a:r>
              <a:rPr lang="en-GB" sz="1800" b="1" dirty="0">
                <a:latin typeface="Calibri" panose="020F0502020204030204" pitchFamily="34" charset="0"/>
              </a:rPr>
              <a:t>1:1 support freely available</a:t>
            </a:r>
          </a:p>
          <a:p>
            <a:pPr marL="228600" lvl="1" indent="0">
              <a:spcBef>
                <a:spcPts val="0"/>
              </a:spcBef>
              <a:buNone/>
            </a:pPr>
            <a:endParaRPr lang="en-GB" sz="1800" b="1" dirty="0">
              <a:latin typeface="Calibri" panose="020F0502020204030204" pitchFamily="34" charset="0"/>
            </a:endParaRPr>
          </a:p>
          <a:p>
            <a:pPr marL="457200" lvl="1">
              <a:spcBef>
                <a:spcPts val="0"/>
              </a:spcBef>
            </a:pPr>
            <a:r>
              <a:rPr lang="en-GB" sz="1800" b="1" dirty="0">
                <a:effectLst/>
                <a:latin typeface="Calibri" panose="020F0502020204030204" pitchFamily="34" charset="0"/>
              </a:rPr>
              <a:t>Funding support for upgrades (including controls)</a:t>
            </a:r>
          </a:p>
          <a:p>
            <a:pPr marL="914400" lvl="2">
              <a:spcBef>
                <a:spcPts val="0"/>
              </a:spcBef>
            </a:pPr>
            <a:r>
              <a:rPr lang="en-GB" sz="1400" b="1" dirty="0">
                <a:effectLst/>
                <a:latin typeface="Calibri" panose="020F0502020204030204" pitchFamily="34" charset="0"/>
              </a:rPr>
              <a:t>75% grants, 0% loans from Business Energy Scotland</a:t>
            </a:r>
          </a:p>
          <a:p>
            <a:pPr marL="914400" lvl="2">
              <a:spcBef>
                <a:spcPts val="0"/>
              </a:spcBef>
            </a:pPr>
            <a:r>
              <a:rPr lang="en-GB" sz="1400" b="1" dirty="0">
                <a:latin typeface="Calibri" panose="020F0502020204030204" pitchFamily="34" charset="0"/>
              </a:rPr>
              <a:t>50% grants from PKC (potentially able to combine)</a:t>
            </a:r>
            <a:endParaRPr lang="en-GB" sz="1400" b="1" dirty="0">
              <a:effectLst/>
              <a:latin typeface="Calibri" panose="020F0502020204030204" pitchFamily="34" charset="0"/>
            </a:endParaRPr>
          </a:p>
          <a:p>
            <a:pPr marL="0" marR="0">
              <a:spcBef>
                <a:spcPts val="0"/>
              </a:spcBef>
              <a:spcAft>
                <a:spcPts val="0"/>
              </a:spcAft>
            </a:pPr>
            <a:endParaRPr lang="en-GB" sz="1800" dirty="0">
              <a:effectLst/>
              <a:latin typeface="Calibri" panose="020F0502020204030204" pitchFamily="34" charset="0"/>
            </a:endParaRPr>
          </a:p>
        </p:txBody>
      </p:sp>
      <p:sp>
        <p:nvSpPr>
          <p:cNvPr id="4" name="Content Placeholder 2">
            <a:extLst>
              <a:ext uri="{FF2B5EF4-FFF2-40B4-BE49-F238E27FC236}">
                <a16:creationId xmlns:a16="http://schemas.microsoft.com/office/drawing/2014/main" id="{66C4EAF5-81EF-2969-B312-3039C917626A}"/>
              </a:ext>
            </a:extLst>
          </p:cNvPr>
          <p:cNvSpPr txBox="1">
            <a:spLocks/>
          </p:cNvSpPr>
          <p:nvPr/>
        </p:nvSpPr>
        <p:spPr>
          <a:xfrm>
            <a:off x="665154" y="1621685"/>
            <a:ext cx="6855712" cy="485527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tx2"/>
              </a:solidFill>
            </a:endParaRPr>
          </a:p>
        </p:txBody>
      </p:sp>
      <p:sp>
        <p:nvSpPr>
          <p:cNvPr id="2" name="Title 1">
            <a:extLst>
              <a:ext uri="{FF2B5EF4-FFF2-40B4-BE49-F238E27FC236}">
                <a16:creationId xmlns:a16="http://schemas.microsoft.com/office/drawing/2014/main" id="{82AA46BA-E122-60E0-D463-83C550C7FF57}"/>
              </a:ext>
            </a:extLst>
          </p:cNvPr>
          <p:cNvSpPr>
            <a:spLocks noGrp="1"/>
          </p:cNvSpPr>
          <p:nvPr>
            <p:ph type="title"/>
          </p:nvPr>
        </p:nvSpPr>
        <p:spPr>
          <a:xfrm>
            <a:off x="4686593" y="286101"/>
            <a:ext cx="6647998" cy="914191"/>
          </a:xfrm>
        </p:spPr>
        <p:txBody>
          <a:bodyPr>
            <a:normAutofit/>
          </a:bodyPr>
          <a:lstStyle/>
          <a:p>
            <a:r>
              <a:rPr lang="en-GB" sz="4000" b="1" dirty="0"/>
              <a:t>Summary/key takeaways</a:t>
            </a:r>
          </a:p>
        </p:txBody>
      </p:sp>
      <p:pic>
        <p:nvPicPr>
          <p:cNvPr id="6" name="Picture 5">
            <a:extLst>
              <a:ext uri="{FF2B5EF4-FFF2-40B4-BE49-F238E27FC236}">
                <a16:creationId xmlns:a16="http://schemas.microsoft.com/office/drawing/2014/main" id="{306C0EE0-589E-0338-7F0A-1560C7EF581B}"/>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0886608" y="5913590"/>
            <a:ext cx="955339" cy="759229"/>
          </a:xfrm>
          <a:prstGeom prst="rect">
            <a:avLst/>
          </a:prstGeom>
        </p:spPr>
      </p:pic>
      <p:pic>
        <p:nvPicPr>
          <p:cNvPr id="17" name="Picture 16" descr="A cartoon of a person standing next to a sign post&#10;&#10;Description automatically generated with medium confidence">
            <a:extLst>
              <a:ext uri="{FF2B5EF4-FFF2-40B4-BE49-F238E27FC236}">
                <a16:creationId xmlns:a16="http://schemas.microsoft.com/office/drawing/2014/main" id="{7E2EE24E-0CDC-9D28-5F0D-FE518C566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878" y="2001032"/>
            <a:ext cx="2284748" cy="2855935"/>
          </a:xfrm>
          <a:prstGeom prst="rect">
            <a:avLst/>
          </a:prstGeom>
        </p:spPr>
      </p:pic>
    </p:spTree>
    <p:extLst>
      <p:ext uri="{BB962C8B-B14F-4D97-AF65-F5344CB8AC3E}">
        <p14:creationId xmlns:p14="http://schemas.microsoft.com/office/powerpoint/2010/main" val="87769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8A6304A-F9F3-FBED-9D84-CFA0C042CF22}"/>
              </a:ext>
            </a:extLst>
          </p:cNvPr>
          <p:cNvSpPr>
            <a:spLocks noGrp="1"/>
          </p:cNvSpPr>
          <p:nvPr>
            <p:ph type="title"/>
          </p:nvPr>
        </p:nvSpPr>
        <p:spPr>
          <a:xfrm>
            <a:off x="475771" y="269748"/>
            <a:ext cx="4798729" cy="914191"/>
          </a:xfrm>
        </p:spPr>
        <p:txBody>
          <a:bodyPr>
            <a:normAutofit/>
          </a:bodyPr>
          <a:lstStyle/>
          <a:p>
            <a:r>
              <a:rPr lang="en-GB" sz="4000" b="1" dirty="0"/>
              <a:t>Energy use and bills </a:t>
            </a:r>
          </a:p>
        </p:txBody>
      </p:sp>
      <p:sp>
        <p:nvSpPr>
          <p:cNvPr id="3" name="Content Placeholder 2">
            <a:extLst>
              <a:ext uri="{FF2B5EF4-FFF2-40B4-BE49-F238E27FC236}">
                <a16:creationId xmlns:a16="http://schemas.microsoft.com/office/drawing/2014/main" id="{846D0FE1-A1BA-C557-2B47-B6329C12A925}"/>
              </a:ext>
            </a:extLst>
          </p:cNvPr>
          <p:cNvSpPr>
            <a:spLocks noGrp="1"/>
          </p:cNvSpPr>
          <p:nvPr>
            <p:ph idx="1"/>
          </p:nvPr>
        </p:nvSpPr>
        <p:spPr>
          <a:xfrm>
            <a:off x="7061808" y="2362314"/>
            <a:ext cx="4633790" cy="900785"/>
          </a:xfrm>
        </p:spPr>
        <p:txBody>
          <a:bodyPr anchor="ctr">
            <a:normAutofit/>
          </a:bodyPr>
          <a:lstStyle/>
          <a:p>
            <a:pPr marL="0" indent="0">
              <a:buNone/>
            </a:pPr>
            <a:r>
              <a:rPr lang="en-GB" sz="1800" b="1" dirty="0">
                <a:solidFill>
                  <a:schemeClr val="accent6">
                    <a:lumMod val="75000"/>
                  </a:schemeClr>
                </a:solidFill>
              </a:rPr>
              <a:t>Lighting and heating are often the largest users of energy. Refrigeration as well if present.</a:t>
            </a:r>
          </a:p>
        </p:txBody>
      </p:sp>
      <p:sp>
        <p:nvSpPr>
          <p:cNvPr id="4" name="Content Placeholder 2">
            <a:extLst>
              <a:ext uri="{FF2B5EF4-FFF2-40B4-BE49-F238E27FC236}">
                <a16:creationId xmlns:a16="http://schemas.microsoft.com/office/drawing/2014/main" id="{66C4EAF5-81EF-2969-B312-3039C917626A}"/>
              </a:ext>
            </a:extLst>
          </p:cNvPr>
          <p:cNvSpPr txBox="1">
            <a:spLocks/>
          </p:cNvSpPr>
          <p:nvPr/>
        </p:nvSpPr>
        <p:spPr>
          <a:xfrm>
            <a:off x="665154" y="1621685"/>
            <a:ext cx="6855712" cy="485527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tx2"/>
              </a:solidFill>
            </a:endParaRPr>
          </a:p>
        </p:txBody>
      </p:sp>
      <p:pic>
        <p:nvPicPr>
          <p:cNvPr id="6" name="Picture 5">
            <a:extLst>
              <a:ext uri="{FF2B5EF4-FFF2-40B4-BE49-F238E27FC236}">
                <a16:creationId xmlns:a16="http://schemas.microsoft.com/office/drawing/2014/main" id="{F96D6B80-7555-C153-0640-4B52EF0F9941}"/>
              </a:ext>
            </a:extLst>
          </p:cNvPr>
          <p:cNvPicPr>
            <a:picLocks noChangeAspect="1"/>
          </p:cNvPicPr>
          <p:nvPr/>
        </p:nvPicPr>
        <p:blipFill rotWithShape="1">
          <a:blip r:embed="rId3"/>
          <a:srcRect l="12508" r="1911"/>
          <a:stretch/>
        </p:blipFill>
        <p:spPr>
          <a:xfrm>
            <a:off x="5892234" y="3320249"/>
            <a:ext cx="6000463" cy="3256802"/>
          </a:xfrm>
          <a:prstGeom prst="rect">
            <a:avLst/>
          </a:prstGeom>
        </p:spPr>
      </p:pic>
      <p:sp>
        <p:nvSpPr>
          <p:cNvPr id="7" name="Content Placeholder 2">
            <a:extLst>
              <a:ext uri="{FF2B5EF4-FFF2-40B4-BE49-F238E27FC236}">
                <a16:creationId xmlns:a16="http://schemas.microsoft.com/office/drawing/2014/main" id="{92668D46-7F57-0ED6-7F28-4160A57B23BB}"/>
              </a:ext>
            </a:extLst>
          </p:cNvPr>
          <p:cNvSpPr txBox="1">
            <a:spLocks/>
          </p:cNvSpPr>
          <p:nvPr/>
        </p:nvSpPr>
        <p:spPr>
          <a:xfrm>
            <a:off x="255564" y="855230"/>
            <a:ext cx="7003215" cy="20453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Energy savings go straight to helping the bottom line and stay there year after year. How much profit would even small savings equate to? </a:t>
            </a:r>
          </a:p>
          <a:p>
            <a:r>
              <a:rPr lang="en-GB" sz="1800" dirty="0"/>
              <a:t>Energy saving goes hand in hand with other benefits:</a:t>
            </a:r>
          </a:p>
        </p:txBody>
      </p:sp>
      <p:pic>
        <p:nvPicPr>
          <p:cNvPr id="11" name="Picture 10">
            <a:extLst>
              <a:ext uri="{FF2B5EF4-FFF2-40B4-BE49-F238E27FC236}">
                <a16:creationId xmlns:a16="http://schemas.microsoft.com/office/drawing/2014/main" id="{8EE7E2AE-3728-42EA-74DC-B0CB354930CB}"/>
              </a:ext>
            </a:extLst>
          </p:cNvPr>
          <p:cNvPicPr>
            <a:picLocks noChangeAspect="1"/>
          </p:cNvPicPr>
          <p:nvPr/>
        </p:nvPicPr>
        <p:blipFill>
          <a:blip r:embed="rId4"/>
          <a:stretch>
            <a:fillRect/>
          </a:stretch>
        </p:blipFill>
        <p:spPr>
          <a:xfrm>
            <a:off x="658687" y="2438928"/>
            <a:ext cx="2772710" cy="4277124"/>
          </a:xfrm>
          <a:prstGeom prst="rect">
            <a:avLst/>
          </a:prstGeom>
        </p:spPr>
      </p:pic>
      <p:sp>
        <p:nvSpPr>
          <p:cNvPr id="5" name="Content Placeholder 2">
            <a:extLst>
              <a:ext uri="{FF2B5EF4-FFF2-40B4-BE49-F238E27FC236}">
                <a16:creationId xmlns:a16="http://schemas.microsoft.com/office/drawing/2014/main" id="{1D928C1B-C8EC-0E98-C12B-555ACDAAD8AE}"/>
              </a:ext>
            </a:extLst>
          </p:cNvPr>
          <p:cNvSpPr txBox="1">
            <a:spLocks/>
          </p:cNvSpPr>
          <p:nvPr/>
        </p:nvSpPr>
        <p:spPr>
          <a:xfrm rot="345268">
            <a:off x="7972148" y="200771"/>
            <a:ext cx="4070342" cy="113918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FF0000"/>
                </a:solidFill>
              </a:rPr>
              <a:t>Average electricity prices more than doubled and gas prices nearly tripled since Aug 2021</a:t>
            </a:r>
          </a:p>
        </p:txBody>
      </p:sp>
      <p:pic>
        <p:nvPicPr>
          <p:cNvPr id="17" name="Picture 16">
            <a:extLst>
              <a:ext uri="{FF2B5EF4-FFF2-40B4-BE49-F238E27FC236}">
                <a16:creationId xmlns:a16="http://schemas.microsoft.com/office/drawing/2014/main" id="{F44B952C-7B08-E74F-301F-C53FFBAF2CCC}"/>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10886608" y="5913590"/>
            <a:ext cx="955339" cy="759229"/>
          </a:xfrm>
          <a:prstGeom prst="rect">
            <a:avLst/>
          </a:prstGeom>
        </p:spPr>
      </p:pic>
      <p:sp>
        <p:nvSpPr>
          <p:cNvPr id="18" name="Content Placeholder 2">
            <a:extLst>
              <a:ext uri="{FF2B5EF4-FFF2-40B4-BE49-F238E27FC236}">
                <a16:creationId xmlns:a16="http://schemas.microsoft.com/office/drawing/2014/main" id="{014936FF-8348-AB94-2604-CE704FA82A1C}"/>
              </a:ext>
            </a:extLst>
          </p:cNvPr>
          <p:cNvSpPr txBox="1">
            <a:spLocks/>
          </p:cNvSpPr>
          <p:nvPr/>
        </p:nvSpPr>
        <p:spPr>
          <a:xfrm>
            <a:off x="4038450" y="6235151"/>
            <a:ext cx="3092077" cy="445069"/>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chemeClr val="accent6">
                    <a:lumMod val="75000"/>
                  </a:schemeClr>
                </a:solidFill>
              </a:rPr>
              <a:t>Small shops often: heating &gt; lighting</a:t>
            </a:r>
          </a:p>
        </p:txBody>
      </p:sp>
      <p:sp>
        <p:nvSpPr>
          <p:cNvPr id="19" name="Arrow: Right 18">
            <a:extLst>
              <a:ext uri="{FF2B5EF4-FFF2-40B4-BE49-F238E27FC236}">
                <a16:creationId xmlns:a16="http://schemas.microsoft.com/office/drawing/2014/main" id="{8D0904DC-E28B-DEB7-EE67-02DA1038ACA3}"/>
              </a:ext>
            </a:extLst>
          </p:cNvPr>
          <p:cNvSpPr/>
          <p:nvPr/>
        </p:nvSpPr>
        <p:spPr>
          <a:xfrm>
            <a:off x="7017920" y="6355987"/>
            <a:ext cx="260912" cy="178125"/>
          </a:xfrm>
          <a:prstGeom prst="rightArrow">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778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Rectangle 10">
            <a:extLst>
              <a:ext uri="{FF2B5EF4-FFF2-40B4-BE49-F238E27FC236}">
                <a16:creationId xmlns:a16="http://schemas.microsoft.com/office/drawing/2014/main" id="{7581792D-79D7-DE92-B8EE-2CF48BCF9473}"/>
              </a:ext>
            </a:extLst>
          </p:cNvPr>
          <p:cNvSpPr/>
          <p:nvPr/>
        </p:nvSpPr>
        <p:spPr>
          <a:xfrm>
            <a:off x="7654468" y="526342"/>
            <a:ext cx="4366082" cy="22073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8A6304A-F9F3-FBED-9D84-CFA0C042CF22}"/>
              </a:ext>
            </a:extLst>
          </p:cNvPr>
          <p:cNvSpPr>
            <a:spLocks noGrp="1"/>
          </p:cNvSpPr>
          <p:nvPr>
            <p:ph type="title"/>
          </p:nvPr>
        </p:nvSpPr>
        <p:spPr>
          <a:xfrm>
            <a:off x="475771" y="269748"/>
            <a:ext cx="4798729" cy="914191"/>
          </a:xfrm>
        </p:spPr>
        <p:txBody>
          <a:bodyPr>
            <a:normAutofit/>
          </a:bodyPr>
          <a:lstStyle/>
          <a:p>
            <a:r>
              <a:rPr lang="en-GB" sz="4000" b="1" dirty="0"/>
              <a:t>Funding</a:t>
            </a:r>
          </a:p>
        </p:txBody>
      </p:sp>
      <p:sp>
        <p:nvSpPr>
          <p:cNvPr id="3" name="Content Placeholder 2">
            <a:extLst>
              <a:ext uri="{FF2B5EF4-FFF2-40B4-BE49-F238E27FC236}">
                <a16:creationId xmlns:a16="http://schemas.microsoft.com/office/drawing/2014/main" id="{846D0FE1-A1BA-C557-2B47-B6329C12A925}"/>
              </a:ext>
            </a:extLst>
          </p:cNvPr>
          <p:cNvSpPr>
            <a:spLocks noGrp="1"/>
          </p:cNvSpPr>
          <p:nvPr>
            <p:ph idx="1"/>
          </p:nvPr>
        </p:nvSpPr>
        <p:spPr>
          <a:xfrm>
            <a:off x="7767304" y="269748"/>
            <a:ext cx="4177953" cy="2724150"/>
          </a:xfrm>
        </p:spPr>
        <p:txBody>
          <a:bodyPr anchor="ctr">
            <a:normAutofit/>
          </a:bodyPr>
          <a:lstStyle/>
          <a:p>
            <a:pPr marL="0" indent="0">
              <a:buNone/>
            </a:pPr>
            <a:r>
              <a:rPr lang="en-GB" sz="1600" b="1" dirty="0"/>
              <a:t>Business Energy Scotland </a:t>
            </a:r>
            <a:r>
              <a:rPr lang="en-GB" sz="1600" dirty="0"/>
              <a:t>– call on 0808 808 2268 </a:t>
            </a:r>
            <a:r>
              <a:rPr lang="en-GB" sz="1600" dirty="0">
                <a:hlinkClick r:id="rId3"/>
              </a:rPr>
              <a:t>https://businessenergyscotland.org/</a:t>
            </a:r>
            <a:r>
              <a:rPr lang="en-GB" sz="1600" dirty="0"/>
              <a:t> </a:t>
            </a:r>
          </a:p>
          <a:p>
            <a:pPr marL="0" indent="0">
              <a:buNone/>
            </a:pPr>
            <a:endParaRPr lang="en-GB" sz="1600" dirty="0"/>
          </a:p>
          <a:p>
            <a:pPr marL="0" indent="0">
              <a:buNone/>
            </a:pPr>
            <a:r>
              <a:rPr lang="en-GB" sz="1600" b="1" dirty="0"/>
              <a:t>Business Energy Scotland </a:t>
            </a:r>
            <a:r>
              <a:rPr lang="en-GB" sz="1600" dirty="0"/>
              <a:t>– Apply online at  </a:t>
            </a:r>
            <a:r>
              <a:rPr lang="en-GB" sz="1600" dirty="0">
                <a:hlinkClick r:id="rId4"/>
              </a:rPr>
              <a:t>www.pkc.gov.uk/article/22502/Green-Recovery-Capital-Development-Grant</a:t>
            </a:r>
            <a:r>
              <a:rPr lang="en-GB" sz="1600" dirty="0"/>
              <a:t>. Any queries can contact </a:t>
            </a:r>
            <a:r>
              <a:rPr lang="en-GB" sz="1600" dirty="0">
                <a:hlinkClick r:id="rId5"/>
              </a:rPr>
              <a:t>BusinessDevelopment@pkc.gov.uk</a:t>
            </a:r>
            <a:endParaRPr lang="en-GB" sz="1600" dirty="0"/>
          </a:p>
        </p:txBody>
      </p:sp>
      <p:sp>
        <p:nvSpPr>
          <p:cNvPr id="4" name="Content Placeholder 2">
            <a:extLst>
              <a:ext uri="{FF2B5EF4-FFF2-40B4-BE49-F238E27FC236}">
                <a16:creationId xmlns:a16="http://schemas.microsoft.com/office/drawing/2014/main" id="{66C4EAF5-81EF-2969-B312-3039C917626A}"/>
              </a:ext>
            </a:extLst>
          </p:cNvPr>
          <p:cNvSpPr txBox="1">
            <a:spLocks/>
          </p:cNvSpPr>
          <p:nvPr/>
        </p:nvSpPr>
        <p:spPr>
          <a:xfrm>
            <a:off x="665154" y="1621685"/>
            <a:ext cx="6855712" cy="485527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tx2"/>
              </a:solidFill>
            </a:endParaRPr>
          </a:p>
        </p:txBody>
      </p:sp>
      <p:pic>
        <p:nvPicPr>
          <p:cNvPr id="6" name="Picture 5">
            <a:extLst>
              <a:ext uri="{FF2B5EF4-FFF2-40B4-BE49-F238E27FC236}">
                <a16:creationId xmlns:a16="http://schemas.microsoft.com/office/drawing/2014/main" id="{758D55A1-4B51-2B58-A857-62548C91DDF6}"/>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0886608" y="5913590"/>
            <a:ext cx="955339" cy="759229"/>
          </a:xfrm>
          <a:prstGeom prst="rect">
            <a:avLst/>
          </a:prstGeom>
        </p:spPr>
      </p:pic>
      <p:sp>
        <p:nvSpPr>
          <p:cNvPr id="9" name="Content Placeholder 2">
            <a:extLst>
              <a:ext uri="{FF2B5EF4-FFF2-40B4-BE49-F238E27FC236}">
                <a16:creationId xmlns:a16="http://schemas.microsoft.com/office/drawing/2014/main" id="{B20C36C3-473B-A3A8-5A95-F2985935A460}"/>
              </a:ext>
            </a:extLst>
          </p:cNvPr>
          <p:cNvSpPr txBox="1">
            <a:spLocks/>
          </p:cNvSpPr>
          <p:nvPr/>
        </p:nvSpPr>
        <p:spPr>
          <a:xfrm>
            <a:off x="438756" y="1352465"/>
            <a:ext cx="6759327" cy="5023276"/>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GB" sz="1800" b="1" dirty="0">
                <a:effectLst/>
                <a:latin typeface="Calibri" panose="020F0502020204030204" pitchFamily="34" charset="0"/>
              </a:rPr>
              <a:t>Busines</a:t>
            </a:r>
            <a:r>
              <a:rPr lang="en-GB" sz="1800" b="1" dirty="0">
                <a:latin typeface="Calibri" panose="020F0502020204030204" pitchFamily="34" charset="0"/>
              </a:rPr>
              <a:t>s Energy Scotland:</a:t>
            </a:r>
          </a:p>
          <a:p>
            <a:pPr marL="0" marR="0">
              <a:spcBef>
                <a:spcPts val="0"/>
              </a:spcBef>
              <a:spcAft>
                <a:spcPts val="0"/>
              </a:spcAft>
            </a:pPr>
            <a:endParaRPr lang="en-GB" sz="1100" dirty="0">
              <a:latin typeface="Calibri" panose="020F0502020204030204" pitchFamily="34" charset="0"/>
            </a:endParaRPr>
          </a:p>
          <a:p>
            <a:pPr marL="457200" lvl="1">
              <a:spcBef>
                <a:spcPts val="0"/>
              </a:spcBef>
            </a:pPr>
            <a:r>
              <a:rPr lang="en-GB" sz="1800" dirty="0">
                <a:effectLst/>
                <a:latin typeface="Calibri" panose="020F0502020204030204" pitchFamily="34" charset="0"/>
              </a:rPr>
              <a:t>Energy efficiency measures – </a:t>
            </a:r>
            <a:r>
              <a:rPr lang="en-GB" sz="1800" b="1" dirty="0">
                <a:effectLst/>
                <a:latin typeface="Calibri" panose="020F0502020204030204" pitchFamily="34" charset="0"/>
              </a:rPr>
              <a:t>75%</a:t>
            </a:r>
            <a:r>
              <a:rPr lang="en-GB" sz="1800" dirty="0">
                <a:effectLst/>
                <a:latin typeface="Calibri" panose="020F0502020204030204" pitchFamily="34" charset="0"/>
              </a:rPr>
              <a:t> </a:t>
            </a:r>
            <a:r>
              <a:rPr lang="en-GB" sz="1800" b="1" dirty="0">
                <a:effectLst/>
                <a:latin typeface="Calibri" panose="020F0502020204030204" pitchFamily="34" charset="0"/>
              </a:rPr>
              <a:t>grant</a:t>
            </a:r>
            <a:r>
              <a:rPr lang="en-GB" sz="1800" dirty="0">
                <a:effectLst/>
                <a:latin typeface="Calibri" panose="020F0502020204030204" pitchFamily="34" charset="0"/>
              </a:rPr>
              <a:t> of eligible costs up to a maximum of £20,000 </a:t>
            </a:r>
          </a:p>
          <a:p>
            <a:pPr marL="457200" lvl="1">
              <a:spcBef>
                <a:spcPts val="0"/>
              </a:spcBef>
            </a:pPr>
            <a:endParaRPr lang="en-GB" sz="1000" dirty="0">
              <a:effectLst/>
              <a:latin typeface="Calibri" panose="020F0502020204030204" pitchFamily="34" charset="0"/>
            </a:endParaRPr>
          </a:p>
          <a:p>
            <a:pPr marL="457200" lvl="1">
              <a:spcBef>
                <a:spcPts val="0"/>
              </a:spcBef>
            </a:pPr>
            <a:r>
              <a:rPr lang="en-GB" sz="1800" dirty="0">
                <a:effectLst/>
                <a:latin typeface="Calibri" panose="020F0502020204030204" pitchFamily="34" charset="0"/>
              </a:rPr>
              <a:t>Renewable heat measures – </a:t>
            </a:r>
            <a:r>
              <a:rPr lang="en-GB" sz="1800" b="1" dirty="0">
                <a:effectLst/>
                <a:latin typeface="Calibri" panose="020F0502020204030204" pitchFamily="34" charset="0"/>
              </a:rPr>
              <a:t>75%</a:t>
            </a:r>
            <a:r>
              <a:rPr lang="en-GB" sz="1800" dirty="0">
                <a:effectLst/>
                <a:latin typeface="Calibri" panose="020F0502020204030204" pitchFamily="34" charset="0"/>
              </a:rPr>
              <a:t> </a:t>
            </a:r>
            <a:r>
              <a:rPr lang="en-GB" sz="1800" b="1" dirty="0">
                <a:effectLst/>
                <a:latin typeface="Calibri" panose="020F0502020204030204" pitchFamily="34" charset="0"/>
              </a:rPr>
              <a:t>grant</a:t>
            </a:r>
            <a:r>
              <a:rPr lang="en-GB" sz="1800" dirty="0">
                <a:effectLst/>
                <a:latin typeface="Calibri" panose="020F0502020204030204" pitchFamily="34" charset="0"/>
              </a:rPr>
              <a:t> of eligible costs up to a maximum of £10,000 (heat pumps, biomass boilers etc)</a:t>
            </a:r>
          </a:p>
          <a:p>
            <a:pPr marL="457200" lvl="1">
              <a:spcBef>
                <a:spcPts val="0"/>
              </a:spcBef>
            </a:pPr>
            <a:endParaRPr lang="en-GB" sz="1000" dirty="0">
              <a:effectLst/>
              <a:latin typeface="Calibri" panose="020F0502020204030204" pitchFamily="34" charset="0"/>
            </a:endParaRPr>
          </a:p>
          <a:p>
            <a:pPr marL="457200" lvl="1">
              <a:spcBef>
                <a:spcPts val="0"/>
              </a:spcBef>
            </a:pPr>
            <a:r>
              <a:rPr lang="en-GB" sz="1800" dirty="0">
                <a:latin typeface="Calibri" panose="020F0502020204030204" pitchFamily="34" charset="0"/>
              </a:rPr>
              <a:t>Other renewables (solar panels) – </a:t>
            </a:r>
            <a:r>
              <a:rPr lang="en-GB" sz="1800" b="1" dirty="0">
                <a:latin typeface="Calibri" panose="020F0502020204030204" pitchFamily="34" charset="0"/>
              </a:rPr>
              <a:t>0% loan </a:t>
            </a:r>
            <a:r>
              <a:rPr lang="en-GB" sz="1800" dirty="0">
                <a:latin typeface="Calibri" panose="020F0502020204030204" pitchFamily="34" charset="0"/>
              </a:rPr>
              <a:t>only</a:t>
            </a:r>
          </a:p>
          <a:p>
            <a:pPr marL="228600" lvl="1" indent="0">
              <a:spcBef>
                <a:spcPts val="0"/>
              </a:spcBef>
              <a:buNone/>
            </a:pPr>
            <a:endParaRPr lang="en-GB" sz="1000" dirty="0">
              <a:latin typeface="Calibri" panose="020F0502020204030204" pitchFamily="34" charset="0"/>
            </a:endParaRPr>
          </a:p>
          <a:p>
            <a:pPr marL="457200" lvl="1">
              <a:spcBef>
                <a:spcPts val="0"/>
              </a:spcBef>
            </a:pPr>
            <a:r>
              <a:rPr lang="en-GB" sz="1800" dirty="0">
                <a:latin typeface="Calibri" panose="020F0502020204030204" pitchFamily="34" charset="0"/>
              </a:rPr>
              <a:t>Remaining costs for any of above – </a:t>
            </a:r>
            <a:r>
              <a:rPr lang="en-GB" sz="1800" b="1" dirty="0">
                <a:latin typeface="Calibri" panose="020F0502020204030204" pitchFamily="34" charset="0"/>
              </a:rPr>
              <a:t>0% loan </a:t>
            </a:r>
            <a:r>
              <a:rPr lang="en-GB" sz="1800" dirty="0">
                <a:latin typeface="Calibri" panose="020F0502020204030204" pitchFamily="34" charset="0"/>
              </a:rPr>
              <a:t>(repayment over 8 years)</a:t>
            </a:r>
          </a:p>
          <a:p>
            <a:pPr marL="228600" lvl="1" indent="0">
              <a:spcBef>
                <a:spcPts val="0"/>
              </a:spcBef>
              <a:buNone/>
            </a:pPr>
            <a:endParaRPr lang="en-GB" sz="1800" dirty="0">
              <a:latin typeface="Calibri" panose="020F0502020204030204" pitchFamily="34" charset="0"/>
            </a:endParaRPr>
          </a:p>
          <a:p>
            <a:pPr marL="228600" lvl="1" indent="0">
              <a:spcBef>
                <a:spcPts val="0"/>
              </a:spcBef>
              <a:buNone/>
            </a:pPr>
            <a:endParaRPr lang="en-GB" sz="1800" dirty="0">
              <a:effectLst/>
              <a:latin typeface="Calibri" panose="020F0502020204030204" pitchFamily="34" charset="0"/>
            </a:endParaRPr>
          </a:p>
          <a:p>
            <a:pPr marL="0" marR="0" indent="0">
              <a:spcBef>
                <a:spcPts val="0"/>
              </a:spcBef>
              <a:spcAft>
                <a:spcPts val="0"/>
              </a:spcAft>
              <a:buNone/>
            </a:pPr>
            <a:r>
              <a:rPr lang="en-GB" sz="1800" b="1" dirty="0">
                <a:effectLst/>
                <a:latin typeface="Calibri" panose="020F0502020204030204" pitchFamily="34" charset="0"/>
              </a:rPr>
              <a:t>PKC Green Recovery Capital Development Grant</a:t>
            </a:r>
            <a:r>
              <a:rPr lang="en-GB" sz="1800" b="1" dirty="0">
                <a:latin typeface="Calibri" panose="020F0502020204030204" pitchFamily="34" charset="0"/>
              </a:rPr>
              <a:t>:</a:t>
            </a:r>
          </a:p>
          <a:p>
            <a:pPr marL="0" marR="0" indent="0">
              <a:spcBef>
                <a:spcPts val="0"/>
              </a:spcBef>
              <a:spcAft>
                <a:spcPts val="0"/>
              </a:spcAft>
              <a:buNone/>
            </a:pPr>
            <a:endParaRPr lang="en-GB" sz="1000" dirty="0">
              <a:latin typeface="Calibri" panose="020F0502020204030204" pitchFamily="34" charset="0"/>
            </a:endParaRPr>
          </a:p>
          <a:p>
            <a:pPr marL="457200" lvl="1">
              <a:spcBef>
                <a:spcPts val="0"/>
              </a:spcBef>
            </a:pPr>
            <a:r>
              <a:rPr lang="en-GB" sz="1800" dirty="0">
                <a:effectLst/>
                <a:latin typeface="Calibri" panose="020F0502020204030204" pitchFamily="34" charset="0"/>
              </a:rPr>
              <a:t>Energy efficiency and renewable measures – </a:t>
            </a:r>
            <a:r>
              <a:rPr lang="en-GB" sz="1800" b="1" dirty="0">
                <a:effectLst/>
                <a:latin typeface="Calibri" panose="020F0502020204030204" pitchFamily="34" charset="0"/>
              </a:rPr>
              <a:t>50% grant </a:t>
            </a:r>
            <a:r>
              <a:rPr lang="en-GB" sz="1800" dirty="0">
                <a:effectLst/>
                <a:latin typeface="Calibri" panose="020F0502020204030204" pitchFamily="34" charset="0"/>
              </a:rPr>
              <a:t>of eligible costs up to a maximum of £25,000.</a:t>
            </a:r>
          </a:p>
          <a:p>
            <a:pPr marL="457200" lvl="1">
              <a:spcBef>
                <a:spcPts val="0"/>
              </a:spcBef>
            </a:pPr>
            <a:endParaRPr lang="en-GB" sz="1000" dirty="0">
              <a:effectLst/>
              <a:latin typeface="Calibri" panose="020F0502020204030204" pitchFamily="34" charset="0"/>
            </a:endParaRPr>
          </a:p>
          <a:p>
            <a:pPr marL="457200" lvl="1">
              <a:spcBef>
                <a:spcPts val="0"/>
              </a:spcBef>
            </a:pPr>
            <a:r>
              <a:rPr lang="en-GB" sz="1800" dirty="0">
                <a:latin typeface="Calibri" panose="020F0502020204030204" pitchFamily="34" charset="0"/>
              </a:rPr>
              <a:t>Minimum threshold cost of £10,000 for project/upgrade (except electric vehicle charging point installation)</a:t>
            </a:r>
          </a:p>
          <a:p>
            <a:pPr marL="457200" lvl="1">
              <a:spcBef>
                <a:spcPts val="0"/>
              </a:spcBef>
            </a:pPr>
            <a:endParaRPr lang="en-GB" sz="900" dirty="0">
              <a:latin typeface="Calibri" panose="020F0502020204030204" pitchFamily="34" charset="0"/>
            </a:endParaRPr>
          </a:p>
          <a:p>
            <a:pPr marL="457200" lvl="1">
              <a:spcBef>
                <a:spcPts val="0"/>
              </a:spcBef>
            </a:pPr>
            <a:r>
              <a:rPr lang="en-GB" sz="1800" dirty="0">
                <a:latin typeface="Calibri" panose="020F0502020204030204" pitchFamily="34" charset="0"/>
              </a:rPr>
              <a:t>Solar panels, replacement windows, electric vehicle charger – requires 5 year lease and be part of wider energy efficiency upgrade</a:t>
            </a:r>
          </a:p>
          <a:p>
            <a:pPr marL="457200" lvl="1">
              <a:spcBef>
                <a:spcPts val="0"/>
              </a:spcBef>
            </a:pPr>
            <a:endParaRPr lang="en-GB" sz="1800" dirty="0">
              <a:latin typeface="Calibri" panose="020F0502020204030204" pitchFamily="34" charset="0"/>
            </a:endParaRPr>
          </a:p>
          <a:p>
            <a:pPr marL="457200" lvl="1">
              <a:spcBef>
                <a:spcPts val="0"/>
              </a:spcBef>
            </a:pPr>
            <a:endParaRPr lang="en-GB" sz="1800" dirty="0">
              <a:effectLst/>
              <a:latin typeface="Calibri" panose="020F0502020204030204" pitchFamily="34" charset="0"/>
            </a:endParaRPr>
          </a:p>
          <a:p>
            <a:pPr marL="228600" lvl="1" indent="0">
              <a:spcBef>
                <a:spcPts val="0"/>
              </a:spcBef>
              <a:buNone/>
            </a:pPr>
            <a:r>
              <a:rPr lang="en-GB" sz="1800" b="1" dirty="0">
                <a:latin typeface="Calibri" panose="020F0502020204030204" pitchFamily="34" charset="0"/>
              </a:rPr>
              <a:t>Might be possible to combine </a:t>
            </a:r>
          </a:p>
          <a:p>
            <a:pPr marL="228600" lvl="1" indent="0">
              <a:spcBef>
                <a:spcPts val="0"/>
              </a:spcBef>
              <a:buNone/>
            </a:pPr>
            <a:endParaRPr lang="en-GB" sz="1800" b="1" dirty="0">
              <a:latin typeface="Calibri" panose="020F0502020204030204" pitchFamily="34" charset="0"/>
            </a:endParaRPr>
          </a:p>
          <a:p>
            <a:pPr marL="228600" lvl="1" indent="0">
              <a:spcBef>
                <a:spcPts val="0"/>
              </a:spcBef>
              <a:buNone/>
            </a:pPr>
            <a:r>
              <a:rPr lang="en-GB" sz="1800" b="1" dirty="0">
                <a:latin typeface="Calibri" panose="020F0502020204030204" pitchFamily="34" charset="0"/>
              </a:rPr>
              <a:t>Available for leased properties</a:t>
            </a:r>
            <a:endParaRPr lang="en-GB" sz="1800" dirty="0">
              <a:effectLst/>
              <a:latin typeface="Calibri" panose="020F0502020204030204" pitchFamily="34" charset="0"/>
            </a:endParaRPr>
          </a:p>
        </p:txBody>
      </p:sp>
      <p:pic>
        <p:nvPicPr>
          <p:cNvPr id="18" name="Graphic 17">
            <a:extLst>
              <a:ext uri="{FF2B5EF4-FFF2-40B4-BE49-F238E27FC236}">
                <a16:creationId xmlns:a16="http://schemas.microsoft.com/office/drawing/2014/main" id="{DAC819FE-AB36-3C83-3E61-4DB089D40F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76662" y="3864103"/>
            <a:ext cx="2949722" cy="2686261"/>
          </a:xfrm>
          <a:prstGeom prst="rect">
            <a:avLst/>
          </a:prstGeom>
        </p:spPr>
      </p:pic>
      <p:pic>
        <p:nvPicPr>
          <p:cNvPr id="20" name="Picture 19" descr="A cartoon of a person throwing money&#10;&#10;Description automatically generated with medium confidence">
            <a:extLst>
              <a:ext uri="{FF2B5EF4-FFF2-40B4-BE49-F238E27FC236}">
                <a16:creationId xmlns:a16="http://schemas.microsoft.com/office/drawing/2014/main" id="{E38AC05D-F6E6-3701-2995-8CF4E649CD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25000" y="3143079"/>
            <a:ext cx="2001846" cy="1776638"/>
          </a:xfrm>
          <a:prstGeom prst="rect">
            <a:avLst/>
          </a:prstGeom>
        </p:spPr>
      </p:pic>
    </p:spTree>
    <p:extLst>
      <p:ext uri="{BB962C8B-B14F-4D97-AF65-F5344CB8AC3E}">
        <p14:creationId xmlns:p14="http://schemas.microsoft.com/office/powerpoint/2010/main" val="120027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8A6304A-F9F3-FBED-9D84-CFA0C042CF22}"/>
              </a:ext>
            </a:extLst>
          </p:cNvPr>
          <p:cNvSpPr>
            <a:spLocks noGrp="1"/>
          </p:cNvSpPr>
          <p:nvPr>
            <p:ph type="title"/>
          </p:nvPr>
        </p:nvSpPr>
        <p:spPr>
          <a:xfrm>
            <a:off x="594774" y="254336"/>
            <a:ext cx="4798729" cy="914191"/>
          </a:xfrm>
        </p:spPr>
        <p:txBody>
          <a:bodyPr>
            <a:normAutofit/>
          </a:bodyPr>
          <a:lstStyle/>
          <a:p>
            <a:r>
              <a:rPr lang="en-GB" sz="4000" b="1" dirty="0"/>
              <a:t>Lighting</a:t>
            </a:r>
          </a:p>
        </p:txBody>
      </p:sp>
      <p:sp>
        <p:nvSpPr>
          <p:cNvPr id="4" name="Content Placeholder 2">
            <a:extLst>
              <a:ext uri="{FF2B5EF4-FFF2-40B4-BE49-F238E27FC236}">
                <a16:creationId xmlns:a16="http://schemas.microsoft.com/office/drawing/2014/main" id="{66C4EAF5-81EF-2969-B312-3039C917626A}"/>
              </a:ext>
            </a:extLst>
          </p:cNvPr>
          <p:cNvSpPr txBox="1">
            <a:spLocks/>
          </p:cNvSpPr>
          <p:nvPr/>
        </p:nvSpPr>
        <p:spPr>
          <a:xfrm>
            <a:off x="665154" y="1621685"/>
            <a:ext cx="6855712" cy="485527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tx2"/>
              </a:solidFill>
            </a:endParaRPr>
          </a:p>
        </p:txBody>
      </p:sp>
      <p:sp>
        <p:nvSpPr>
          <p:cNvPr id="7" name="Content Placeholder 2">
            <a:extLst>
              <a:ext uri="{FF2B5EF4-FFF2-40B4-BE49-F238E27FC236}">
                <a16:creationId xmlns:a16="http://schemas.microsoft.com/office/drawing/2014/main" id="{92668D46-7F57-0ED6-7F28-4160A57B23BB}"/>
              </a:ext>
            </a:extLst>
          </p:cNvPr>
          <p:cNvSpPr txBox="1">
            <a:spLocks/>
          </p:cNvSpPr>
          <p:nvPr/>
        </p:nvSpPr>
        <p:spPr>
          <a:xfrm>
            <a:off x="296838" y="1345400"/>
            <a:ext cx="7341046" cy="514020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LEDs use much less energy and have reduced in cost in recent years.</a:t>
            </a:r>
          </a:p>
          <a:p>
            <a:endParaRPr lang="en-GB" sz="500" dirty="0"/>
          </a:p>
          <a:p>
            <a:r>
              <a:rPr lang="en-GB" sz="1800" dirty="0"/>
              <a:t>Lighting used for most of the day, every day, maybe very economical to replace with LEDs</a:t>
            </a:r>
          </a:p>
          <a:p>
            <a:endParaRPr lang="en-GB" sz="500" dirty="0"/>
          </a:p>
          <a:p>
            <a:r>
              <a:rPr lang="en-GB" sz="1800" dirty="0"/>
              <a:t>Straight bulb swaps are possible and cheap to DIY, however for fluorescent tubes, you may want to consider professional rewiring to prolong the life of any new LED lighting. Either way will lead to savings. </a:t>
            </a:r>
          </a:p>
          <a:p>
            <a:endParaRPr lang="en-GB" sz="500" dirty="0"/>
          </a:p>
          <a:p>
            <a:r>
              <a:rPr lang="en-GB" sz="1800" dirty="0"/>
              <a:t>Efficient use of controls can save money for no cost at all. Considering turning lights off overnight is a key example.</a:t>
            </a:r>
          </a:p>
          <a:p>
            <a:pPr lvl="1"/>
            <a:r>
              <a:rPr lang="en-GB" sz="1400" dirty="0"/>
              <a:t>Turning off two 5ft fluorescent tube lights that are left on overnight would save £92/year. </a:t>
            </a:r>
            <a:endParaRPr lang="en-GB" sz="1800" dirty="0"/>
          </a:p>
          <a:p>
            <a:endParaRPr lang="en-GB" sz="300" dirty="0"/>
          </a:p>
          <a:p>
            <a:r>
              <a:rPr lang="en-GB" sz="1800" dirty="0"/>
              <a:t>Even if your premises is rented, the short payback can be worth it. </a:t>
            </a:r>
          </a:p>
        </p:txBody>
      </p:sp>
      <p:pic>
        <p:nvPicPr>
          <p:cNvPr id="6" name="Picture 5" descr="A white fluorescent light on a white background&#10;&#10;Description automatically generated with low confidence">
            <a:extLst>
              <a:ext uri="{FF2B5EF4-FFF2-40B4-BE49-F238E27FC236}">
                <a16:creationId xmlns:a16="http://schemas.microsoft.com/office/drawing/2014/main" id="{9A453BEE-D62B-924C-C0C2-6E1AD3C93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49756" y="1240647"/>
            <a:ext cx="2367165" cy="2367165"/>
          </a:xfrm>
          <a:prstGeom prst="rect">
            <a:avLst/>
          </a:prstGeom>
        </p:spPr>
      </p:pic>
      <p:pic>
        <p:nvPicPr>
          <p:cNvPr id="9" name="Picture 8" descr="A close-up of a fluorescent light&#10;&#10;Description automatically generated with medium confidence">
            <a:extLst>
              <a:ext uri="{FF2B5EF4-FFF2-40B4-BE49-F238E27FC236}">
                <a16:creationId xmlns:a16="http://schemas.microsoft.com/office/drawing/2014/main" id="{FED56218-1863-2452-2E26-E4553F147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5376" y="85285"/>
            <a:ext cx="2492673" cy="2166483"/>
          </a:xfrm>
          <a:prstGeom prst="rect">
            <a:avLst/>
          </a:prstGeom>
        </p:spPr>
      </p:pic>
      <p:pic>
        <p:nvPicPr>
          <p:cNvPr id="18" name="Picture 17" descr="A group of light bulbs&#10;&#10;Description automatically generated with low confidence">
            <a:extLst>
              <a:ext uri="{FF2B5EF4-FFF2-40B4-BE49-F238E27FC236}">
                <a16:creationId xmlns:a16="http://schemas.microsoft.com/office/drawing/2014/main" id="{1C6D7587-9863-CE22-B6C1-A245EB93C193}"/>
              </a:ext>
            </a:extLst>
          </p:cNvPr>
          <p:cNvPicPr>
            <a:picLocks noChangeAspect="1"/>
          </p:cNvPicPr>
          <p:nvPr/>
        </p:nvPicPr>
        <p:blipFill rotWithShape="1">
          <a:blip r:embed="rId5">
            <a:extLst>
              <a:ext uri="{28A0092B-C50C-407E-A947-70E740481C1C}">
                <a14:useLocalDpi xmlns:a14="http://schemas.microsoft.com/office/drawing/2010/main" val="0"/>
              </a:ext>
            </a:extLst>
          </a:blip>
          <a:srcRect t="29014" b="25652"/>
          <a:stretch/>
        </p:blipFill>
        <p:spPr>
          <a:xfrm>
            <a:off x="6441861" y="100481"/>
            <a:ext cx="2913961" cy="1321026"/>
          </a:xfrm>
          <a:prstGeom prst="rect">
            <a:avLst/>
          </a:prstGeom>
        </p:spPr>
      </p:pic>
      <p:sp>
        <p:nvSpPr>
          <p:cNvPr id="11" name="Rectangle 10">
            <a:extLst>
              <a:ext uri="{FF2B5EF4-FFF2-40B4-BE49-F238E27FC236}">
                <a16:creationId xmlns:a16="http://schemas.microsoft.com/office/drawing/2014/main" id="{657851D5-C410-8B5F-4471-C2B1F4BE6482}"/>
              </a:ext>
            </a:extLst>
          </p:cNvPr>
          <p:cNvSpPr/>
          <p:nvPr/>
        </p:nvSpPr>
        <p:spPr>
          <a:xfrm>
            <a:off x="8541070" y="3199104"/>
            <a:ext cx="3517842" cy="35706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46D0FE1-A1BA-C557-2B47-B6329C12A925}"/>
              </a:ext>
            </a:extLst>
          </p:cNvPr>
          <p:cNvSpPr>
            <a:spLocks noGrp="1"/>
          </p:cNvSpPr>
          <p:nvPr>
            <p:ph idx="1"/>
          </p:nvPr>
        </p:nvSpPr>
        <p:spPr>
          <a:xfrm>
            <a:off x="8544841" y="3215470"/>
            <a:ext cx="3618279" cy="3642529"/>
          </a:xfrm>
        </p:spPr>
        <p:txBody>
          <a:bodyPr anchor="ctr">
            <a:normAutofit/>
          </a:bodyPr>
          <a:lstStyle/>
          <a:p>
            <a:pPr marL="0" indent="0">
              <a:buNone/>
            </a:pPr>
            <a:r>
              <a:rPr lang="en-GB" sz="1800" u="sng" dirty="0"/>
              <a:t>Fluorescent 5ft T8 tube – 58W</a:t>
            </a:r>
          </a:p>
          <a:p>
            <a:pPr marL="0" indent="0">
              <a:buNone/>
            </a:pPr>
            <a:r>
              <a:rPr lang="en-GB" sz="1800" u="sng" dirty="0"/>
              <a:t>LED 5ft tube – 24W</a:t>
            </a:r>
          </a:p>
          <a:p>
            <a:pPr marL="0" indent="0">
              <a:buNone/>
            </a:pPr>
            <a:r>
              <a:rPr lang="en-GB" sz="1800" dirty="0"/>
              <a:t>6 tubes, used 7 hours a day, 5 days a week, 33p/kWh:</a:t>
            </a:r>
          </a:p>
          <a:p>
            <a:r>
              <a:rPr lang="en-GB" sz="1800" dirty="0"/>
              <a:t>Fluorescent = £200/year</a:t>
            </a:r>
          </a:p>
          <a:p>
            <a:r>
              <a:rPr lang="en-GB" sz="1800" dirty="0"/>
              <a:t>LED = £80/year</a:t>
            </a:r>
          </a:p>
          <a:p>
            <a:r>
              <a:rPr lang="en-GB" sz="1800" dirty="0"/>
              <a:t>Saving  = £120/year</a:t>
            </a:r>
          </a:p>
          <a:p>
            <a:pPr marL="0" indent="0">
              <a:buNone/>
            </a:pPr>
            <a:r>
              <a:rPr lang="en-GB" sz="1800" dirty="0"/>
              <a:t>Payback DIY tubes, under 1 year</a:t>
            </a:r>
          </a:p>
          <a:p>
            <a:pPr marL="0" indent="0">
              <a:buNone/>
            </a:pPr>
            <a:r>
              <a:rPr lang="en-GB" sz="1800" dirty="0"/>
              <a:t>Professional rewire, 2-3 years or much less with 75% grant from BES. </a:t>
            </a:r>
          </a:p>
        </p:txBody>
      </p:sp>
      <p:grpSp>
        <p:nvGrpSpPr>
          <p:cNvPr id="22" name="Group 21">
            <a:extLst>
              <a:ext uri="{FF2B5EF4-FFF2-40B4-BE49-F238E27FC236}">
                <a16:creationId xmlns:a16="http://schemas.microsoft.com/office/drawing/2014/main" id="{76ABD4A3-999D-33C5-A459-084149AD79FD}"/>
              </a:ext>
            </a:extLst>
          </p:cNvPr>
          <p:cNvGrpSpPr/>
          <p:nvPr/>
        </p:nvGrpSpPr>
        <p:grpSpPr>
          <a:xfrm>
            <a:off x="7355795" y="1180346"/>
            <a:ext cx="1410837" cy="482321"/>
            <a:chOff x="5111414" y="297373"/>
            <a:chExt cx="1410837" cy="482321"/>
          </a:xfrm>
        </p:grpSpPr>
        <p:sp>
          <p:nvSpPr>
            <p:cNvPr id="17" name="Content Placeholder 2">
              <a:extLst>
                <a:ext uri="{FF2B5EF4-FFF2-40B4-BE49-F238E27FC236}">
                  <a16:creationId xmlns:a16="http://schemas.microsoft.com/office/drawing/2014/main" id="{5456BA66-8DBF-F8FD-21E4-605535D4108A}"/>
                </a:ext>
              </a:extLst>
            </p:cNvPr>
            <p:cNvSpPr txBox="1">
              <a:spLocks/>
            </p:cNvSpPr>
            <p:nvPr/>
          </p:nvSpPr>
          <p:spPr>
            <a:xfrm>
              <a:off x="5111414" y="297373"/>
              <a:ext cx="1410837" cy="48232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55W        10W</a:t>
              </a:r>
            </a:p>
          </p:txBody>
        </p:sp>
        <p:cxnSp>
          <p:nvCxnSpPr>
            <p:cNvPr id="20" name="Straight Arrow Connector 19">
              <a:extLst>
                <a:ext uri="{FF2B5EF4-FFF2-40B4-BE49-F238E27FC236}">
                  <a16:creationId xmlns:a16="http://schemas.microsoft.com/office/drawing/2014/main" id="{AC8F7155-E4E2-2B83-4653-0391448C3909}"/>
                </a:ext>
              </a:extLst>
            </p:cNvPr>
            <p:cNvCxnSpPr>
              <a:cxnSpLocks/>
            </p:cNvCxnSpPr>
            <p:nvPr/>
          </p:nvCxnSpPr>
          <p:spPr>
            <a:xfrm>
              <a:off x="5593057" y="534112"/>
              <a:ext cx="223775" cy="0"/>
            </a:xfrm>
            <a:prstGeom prst="straightConnector1">
              <a:avLst/>
            </a:prstGeom>
            <a:ln w="15875">
              <a:tailEnd type="triangle"/>
            </a:ln>
          </p:spPr>
          <p:style>
            <a:lnRef idx="1">
              <a:schemeClr val="accent6"/>
            </a:lnRef>
            <a:fillRef idx="0">
              <a:schemeClr val="accent6"/>
            </a:fillRef>
            <a:effectRef idx="0">
              <a:schemeClr val="accent6"/>
            </a:effectRef>
            <a:fontRef idx="minor">
              <a:schemeClr val="tx1"/>
            </a:fontRef>
          </p:style>
        </p:cxnSp>
      </p:grpSp>
      <p:grpSp>
        <p:nvGrpSpPr>
          <p:cNvPr id="23" name="Group 22">
            <a:extLst>
              <a:ext uri="{FF2B5EF4-FFF2-40B4-BE49-F238E27FC236}">
                <a16:creationId xmlns:a16="http://schemas.microsoft.com/office/drawing/2014/main" id="{62CBF5E7-5228-EEB0-DF09-E8BFC517FB56}"/>
              </a:ext>
            </a:extLst>
          </p:cNvPr>
          <p:cNvGrpSpPr/>
          <p:nvPr/>
        </p:nvGrpSpPr>
        <p:grpSpPr>
          <a:xfrm>
            <a:off x="7626985" y="2457036"/>
            <a:ext cx="1410837" cy="482321"/>
            <a:chOff x="5111414" y="297373"/>
            <a:chExt cx="1410837" cy="482321"/>
          </a:xfrm>
        </p:grpSpPr>
        <p:sp>
          <p:nvSpPr>
            <p:cNvPr id="24" name="Content Placeholder 2">
              <a:extLst>
                <a:ext uri="{FF2B5EF4-FFF2-40B4-BE49-F238E27FC236}">
                  <a16:creationId xmlns:a16="http://schemas.microsoft.com/office/drawing/2014/main" id="{FB8C27FA-0C38-41AB-F9D8-EA4AC57D6114}"/>
                </a:ext>
              </a:extLst>
            </p:cNvPr>
            <p:cNvSpPr txBox="1">
              <a:spLocks/>
            </p:cNvSpPr>
            <p:nvPr/>
          </p:nvSpPr>
          <p:spPr>
            <a:xfrm>
              <a:off x="5111414" y="297373"/>
              <a:ext cx="1410837" cy="48232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58W        24W</a:t>
              </a:r>
            </a:p>
          </p:txBody>
        </p:sp>
        <p:cxnSp>
          <p:nvCxnSpPr>
            <p:cNvPr id="25" name="Straight Arrow Connector 24">
              <a:extLst>
                <a:ext uri="{FF2B5EF4-FFF2-40B4-BE49-F238E27FC236}">
                  <a16:creationId xmlns:a16="http://schemas.microsoft.com/office/drawing/2014/main" id="{8E4809C1-444C-7288-A760-7611BFCF2EC3}"/>
                </a:ext>
              </a:extLst>
            </p:cNvPr>
            <p:cNvCxnSpPr>
              <a:cxnSpLocks/>
            </p:cNvCxnSpPr>
            <p:nvPr/>
          </p:nvCxnSpPr>
          <p:spPr>
            <a:xfrm>
              <a:off x="5593057" y="534112"/>
              <a:ext cx="223775" cy="0"/>
            </a:xfrm>
            <a:prstGeom prst="straightConnector1">
              <a:avLst/>
            </a:prstGeom>
            <a:ln w="15875">
              <a:tailEnd type="triangl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83225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8A6304A-F9F3-FBED-9D84-CFA0C042CF22}"/>
              </a:ext>
            </a:extLst>
          </p:cNvPr>
          <p:cNvSpPr>
            <a:spLocks noGrp="1"/>
          </p:cNvSpPr>
          <p:nvPr>
            <p:ph type="title"/>
          </p:nvPr>
        </p:nvSpPr>
        <p:spPr>
          <a:xfrm>
            <a:off x="594774" y="254336"/>
            <a:ext cx="4798729" cy="914191"/>
          </a:xfrm>
        </p:spPr>
        <p:txBody>
          <a:bodyPr>
            <a:normAutofit/>
          </a:bodyPr>
          <a:lstStyle/>
          <a:p>
            <a:r>
              <a:rPr lang="en-GB" sz="4000" b="1" dirty="0"/>
              <a:t>Draught proofing</a:t>
            </a:r>
          </a:p>
        </p:txBody>
      </p:sp>
      <p:sp>
        <p:nvSpPr>
          <p:cNvPr id="4" name="Content Placeholder 2">
            <a:extLst>
              <a:ext uri="{FF2B5EF4-FFF2-40B4-BE49-F238E27FC236}">
                <a16:creationId xmlns:a16="http://schemas.microsoft.com/office/drawing/2014/main" id="{66C4EAF5-81EF-2969-B312-3039C917626A}"/>
              </a:ext>
            </a:extLst>
          </p:cNvPr>
          <p:cNvSpPr txBox="1">
            <a:spLocks/>
          </p:cNvSpPr>
          <p:nvPr/>
        </p:nvSpPr>
        <p:spPr>
          <a:xfrm>
            <a:off x="665154" y="1621685"/>
            <a:ext cx="6855712" cy="485527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tx2"/>
              </a:solidFill>
            </a:endParaRPr>
          </a:p>
        </p:txBody>
      </p:sp>
      <p:sp>
        <p:nvSpPr>
          <p:cNvPr id="7" name="Content Placeholder 2">
            <a:extLst>
              <a:ext uri="{FF2B5EF4-FFF2-40B4-BE49-F238E27FC236}">
                <a16:creationId xmlns:a16="http://schemas.microsoft.com/office/drawing/2014/main" id="{92668D46-7F57-0ED6-7F28-4160A57B23BB}"/>
              </a:ext>
            </a:extLst>
          </p:cNvPr>
          <p:cNvSpPr txBox="1">
            <a:spLocks/>
          </p:cNvSpPr>
          <p:nvPr/>
        </p:nvSpPr>
        <p:spPr>
          <a:xfrm>
            <a:off x="383586" y="1394472"/>
            <a:ext cx="6652937" cy="495469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70000"/>
              </a:lnSpc>
              <a:spcAft>
                <a:spcPts val="0"/>
              </a:spcAft>
            </a:pPr>
            <a:r>
              <a:rPr lang="en-GB" sz="1800" dirty="0"/>
              <a:t>Up to or over 1/3 of your heat can be lost through draughts.</a:t>
            </a:r>
          </a:p>
          <a:p>
            <a:pPr marR="0">
              <a:lnSpc>
                <a:spcPct val="70000"/>
              </a:lnSpc>
              <a:spcAft>
                <a:spcPts val="0"/>
              </a:spcAft>
            </a:pPr>
            <a:endParaRPr lang="en-GB" sz="500" dirty="0"/>
          </a:p>
          <a:p>
            <a:pPr marR="0">
              <a:lnSpc>
                <a:spcPct val="70000"/>
              </a:lnSpc>
              <a:spcAft>
                <a:spcPts val="0"/>
              </a:spcAft>
            </a:pPr>
            <a:r>
              <a:rPr lang="en-GB" sz="1800" dirty="0"/>
              <a:t>Draughts also make you feel colder due to air movements.</a:t>
            </a:r>
          </a:p>
          <a:p>
            <a:pPr marR="0">
              <a:lnSpc>
                <a:spcPct val="70000"/>
              </a:lnSpc>
              <a:spcAft>
                <a:spcPts val="0"/>
              </a:spcAft>
            </a:pPr>
            <a:endParaRPr lang="en-GB" sz="500" dirty="0"/>
          </a:p>
          <a:p>
            <a:pPr marR="0">
              <a:lnSpc>
                <a:spcPct val="70000"/>
              </a:lnSpc>
              <a:spcAft>
                <a:spcPts val="0"/>
              </a:spcAft>
            </a:pPr>
            <a:r>
              <a:rPr lang="en-GB" sz="1800" dirty="0"/>
              <a:t>Major sources of draughts include; </a:t>
            </a:r>
          </a:p>
          <a:p>
            <a:pPr lvl="6">
              <a:lnSpc>
                <a:spcPct val="70000"/>
              </a:lnSpc>
            </a:pPr>
            <a:r>
              <a:rPr lang="en-GB" dirty="0"/>
              <a:t>Door gaps</a:t>
            </a:r>
          </a:p>
          <a:p>
            <a:pPr lvl="6">
              <a:lnSpc>
                <a:spcPct val="70000"/>
              </a:lnSpc>
            </a:pPr>
            <a:r>
              <a:rPr lang="en-GB" dirty="0"/>
              <a:t>Window gaps</a:t>
            </a:r>
          </a:p>
          <a:p>
            <a:pPr marL="2743200" lvl="6" indent="0">
              <a:lnSpc>
                <a:spcPct val="70000"/>
              </a:lnSpc>
              <a:buNone/>
            </a:pPr>
            <a:endParaRPr lang="en-GB" sz="500" dirty="0"/>
          </a:p>
          <a:p>
            <a:pPr marR="0">
              <a:lnSpc>
                <a:spcPct val="70000"/>
              </a:lnSpc>
              <a:spcAft>
                <a:spcPts val="0"/>
              </a:spcAft>
            </a:pPr>
            <a:r>
              <a:rPr lang="en-GB" sz="1800" dirty="0"/>
              <a:t>Draught proofing can be done cheaply with DIY materials or professionally for a more thorough job. </a:t>
            </a:r>
          </a:p>
          <a:p>
            <a:pPr marL="0" marR="0" indent="0">
              <a:lnSpc>
                <a:spcPct val="70000"/>
              </a:lnSpc>
              <a:spcAft>
                <a:spcPts val="0"/>
              </a:spcAft>
              <a:buNone/>
            </a:pPr>
            <a:endParaRPr lang="en-GB" sz="500" dirty="0"/>
          </a:p>
          <a:p>
            <a:r>
              <a:rPr lang="en-GB" sz="1800" dirty="0"/>
              <a:t>Even if your premises is rented, the short payback can be worth it. </a:t>
            </a:r>
          </a:p>
          <a:p>
            <a:endParaRPr lang="en-GB" sz="500" dirty="0"/>
          </a:p>
          <a:p>
            <a:pPr marR="0">
              <a:lnSpc>
                <a:spcPct val="100000"/>
              </a:lnSpc>
              <a:spcAft>
                <a:spcPts val="0"/>
              </a:spcAft>
            </a:pPr>
            <a:r>
              <a:rPr lang="en-GB" sz="1800" dirty="0"/>
              <a:t>If of interest, The Heat Project can help with a draught survey to help identify areas of high heat loss from draughts.</a:t>
            </a:r>
          </a:p>
        </p:txBody>
      </p:sp>
      <p:pic>
        <p:nvPicPr>
          <p:cNvPr id="24" name="Picture 23" descr="A helpful guide to draught-proofing - Energy Saving Trust">
            <a:extLst>
              <a:ext uri="{FF2B5EF4-FFF2-40B4-BE49-F238E27FC236}">
                <a16:creationId xmlns:a16="http://schemas.microsoft.com/office/drawing/2014/main" id="{EC2D040A-48B6-FE5B-A3A9-2919D081E0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1391" y="3453925"/>
            <a:ext cx="2122805" cy="1414780"/>
          </a:xfrm>
          <a:prstGeom prst="rect">
            <a:avLst/>
          </a:prstGeom>
          <a:noFill/>
          <a:ln>
            <a:noFill/>
          </a:ln>
        </p:spPr>
      </p:pic>
      <p:pic>
        <p:nvPicPr>
          <p:cNvPr id="25" name="Picture 24" descr="Julian Cassell's DIY Blog » Blog Archive Fitting an external draught  excluder - HOW TO DIY – WHAT TO USE – WHERE TO BUY">
            <a:extLst>
              <a:ext uri="{FF2B5EF4-FFF2-40B4-BE49-F238E27FC236}">
                <a16:creationId xmlns:a16="http://schemas.microsoft.com/office/drawing/2014/main" id="{CB68FCE5-268A-762A-0FA1-5B8E065472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2084" y="102703"/>
            <a:ext cx="2340915" cy="1754468"/>
          </a:xfrm>
          <a:prstGeom prst="rect">
            <a:avLst/>
          </a:prstGeom>
          <a:noFill/>
          <a:ln>
            <a:noFill/>
          </a:ln>
        </p:spPr>
      </p:pic>
      <p:pic>
        <p:nvPicPr>
          <p:cNvPr id="27" name="Picture 26" descr="A picture containing diagram&#10;&#10;Description automatically generated">
            <a:extLst>
              <a:ext uri="{FF2B5EF4-FFF2-40B4-BE49-F238E27FC236}">
                <a16:creationId xmlns:a16="http://schemas.microsoft.com/office/drawing/2014/main" id="{F694DB52-1E40-9559-2FDE-AA0C02C40DE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16949" y="3211201"/>
            <a:ext cx="2300073" cy="2300073"/>
          </a:xfrm>
          <a:prstGeom prst="rect">
            <a:avLst/>
          </a:prstGeom>
          <a:noFill/>
          <a:ln>
            <a:noFill/>
          </a:ln>
        </p:spPr>
      </p:pic>
      <p:pic>
        <p:nvPicPr>
          <p:cNvPr id="28" name="Picture 27" descr="A picture containing indoor&#10;&#10;Description automatically generated">
            <a:extLst>
              <a:ext uri="{FF2B5EF4-FFF2-40B4-BE49-F238E27FC236}">
                <a16:creationId xmlns:a16="http://schemas.microsoft.com/office/drawing/2014/main" id="{DA61CB3F-01A6-B05C-7D41-168479C897A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07961" y="5614597"/>
            <a:ext cx="2343785" cy="1103630"/>
          </a:xfrm>
          <a:prstGeom prst="rect">
            <a:avLst/>
          </a:prstGeom>
          <a:noFill/>
          <a:ln>
            <a:noFill/>
          </a:ln>
        </p:spPr>
      </p:pic>
      <p:pic>
        <p:nvPicPr>
          <p:cNvPr id="29" name="Picture 28" descr="Keyhole Draught Excluder">
            <a:extLst>
              <a:ext uri="{FF2B5EF4-FFF2-40B4-BE49-F238E27FC236}">
                <a16:creationId xmlns:a16="http://schemas.microsoft.com/office/drawing/2014/main" id="{2B146E64-7784-310A-4506-01B53A2B51A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907" b="8274"/>
          <a:stretch/>
        </p:blipFill>
        <p:spPr bwMode="auto">
          <a:xfrm>
            <a:off x="10271527" y="2003430"/>
            <a:ext cx="1637665" cy="1207770"/>
          </a:xfrm>
          <a:prstGeom prst="rect">
            <a:avLst/>
          </a:prstGeom>
          <a:noFill/>
          <a:ln>
            <a:noFill/>
          </a:ln>
          <a:extLst>
            <a:ext uri="{53640926-AAD7-44D8-BBD7-CCE9431645EC}">
              <a14:shadowObscured xmlns:a14="http://schemas.microsoft.com/office/drawing/2010/main"/>
            </a:ext>
          </a:extLst>
        </p:spPr>
      </p:pic>
      <p:pic>
        <p:nvPicPr>
          <p:cNvPr id="30" name="Picture 29" descr="Covered Keyhole Cover | e-Hardware">
            <a:extLst>
              <a:ext uri="{FF2B5EF4-FFF2-40B4-BE49-F238E27FC236}">
                <a16:creationId xmlns:a16="http://schemas.microsoft.com/office/drawing/2014/main" id="{539B4B46-E306-2BE0-5F72-5065FF68204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733" t="9795" r="11848" b="18542"/>
          <a:stretch/>
        </p:blipFill>
        <p:spPr bwMode="auto">
          <a:xfrm>
            <a:off x="8641246" y="1864140"/>
            <a:ext cx="1453515" cy="1295400"/>
          </a:xfrm>
          <a:prstGeom prst="rect">
            <a:avLst/>
          </a:prstGeom>
          <a:noFill/>
          <a:ln>
            <a:noFill/>
          </a:ln>
          <a:extLst>
            <a:ext uri="{53640926-AAD7-44D8-BBD7-CCE9431645EC}">
              <a14:shadowObscured xmlns:a14="http://schemas.microsoft.com/office/drawing/2010/main"/>
            </a:ext>
          </a:extLst>
        </p:spPr>
      </p:pic>
      <p:pic>
        <p:nvPicPr>
          <p:cNvPr id="31" name="Picture 30" descr="A picture containing floor, indoor&#10;&#10;Description automatically generated">
            <a:extLst>
              <a:ext uri="{FF2B5EF4-FFF2-40B4-BE49-F238E27FC236}">
                <a16:creationId xmlns:a16="http://schemas.microsoft.com/office/drawing/2014/main" id="{1E86DFEC-07D5-49EA-2251-F569334DD7D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6223" r="3499"/>
          <a:stretch/>
        </p:blipFill>
        <p:spPr bwMode="auto">
          <a:xfrm>
            <a:off x="7477976" y="4949814"/>
            <a:ext cx="2152244" cy="1745615"/>
          </a:xfrm>
          <a:prstGeom prst="rect">
            <a:avLst/>
          </a:prstGeom>
          <a:noFill/>
          <a:ln>
            <a:noFill/>
          </a:ln>
        </p:spPr>
      </p:pic>
      <p:pic>
        <p:nvPicPr>
          <p:cNvPr id="32" name="Picture 31" descr="SELF-ADHESIVE BRUSH PILE WEATHERSTRIP BOATS CARS DOORS WINDOWS">
            <a:extLst>
              <a:ext uri="{FF2B5EF4-FFF2-40B4-BE49-F238E27FC236}">
                <a16:creationId xmlns:a16="http://schemas.microsoft.com/office/drawing/2014/main" id="{65F2ED81-B829-0F11-E951-0AC5E4A80F58}"/>
              </a:ext>
            </a:extLst>
          </p:cNvPr>
          <p:cNvPicPr>
            <a:picLocks noChangeAspect="1"/>
          </p:cNvPicPr>
          <p:nvPr/>
        </p:nvPicPr>
        <p:blipFill rotWithShape="1">
          <a:blip r:embed="rId10">
            <a:extLst>
              <a:ext uri="{28A0092B-C50C-407E-A947-70E740481C1C}">
                <a14:useLocalDpi xmlns:a14="http://schemas.microsoft.com/office/drawing/2010/main" val="0"/>
              </a:ext>
            </a:extLst>
          </a:blip>
          <a:srcRect t="5500" r="14219" b="5500"/>
          <a:stretch/>
        </p:blipFill>
        <p:spPr bwMode="auto">
          <a:xfrm>
            <a:off x="7515631" y="1954731"/>
            <a:ext cx="933688" cy="1354264"/>
          </a:xfrm>
          <a:prstGeom prst="rect">
            <a:avLst/>
          </a:prstGeom>
          <a:noFill/>
          <a:ln>
            <a:noFill/>
          </a:ln>
          <a:extLst>
            <a:ext uri="{53640926-AAD7-44D8-BBD7-CCE9431645EC}">
              <a14:shadowObscured xmlns:a14="http://schemas.microsoft.com/office/drawing/2010/main"/>
            </a:ext>
          </a:extLst>
        </p:spPr>
      </p:pic>
      <p:pic>
        <p:nvPicPr>
          <p:cNvPr id="26" name="Picture 25" descr="Stormguard Heavy Duty Around Door Seal Aluminium | Toolstation">
            <a:extLst>
              <a:ext uri="{FF2B5EF4-FFF2-40B4-BE49-F238E27FC236}">
                <a16:creationId xmlns:a16="http://schemas.microsoft.com/office/drawing/2014/main" id="{ECC78A79-6765-11F3-0615-3D2D058CEF8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24462" y="102703"/>
            <a:ext cx="1849066" cy="1849066"/>
          </a:xfrm>
          <a:prstGeom prst="rect">
            <a:avLst/>
          </a:prstGeom>
          <a:noFill/>
          <a:ln>
            <a:noFill/>
          </a:ln>
        </p:spPr>
      </p:pic>
      <p:sp>
        <p:nvSpPr>
          <p:cNvPr id="6" name="TextBox 5">
            <a:extLst>
              <a:ext uri="{FF2B5EF4-FFF2-40B4-BE49-F238E27FC236}">
                <a16:creationId xmlns:a16="http://schemas.microsoft.com/office/drawing/2014/main" id="{25536D02-DF47-CA34-424B-7332AC80EFA9}"/>
              </a:ext>
            </a:extLst>
          </p:cNvPr>
          <p:cNvSpPr txBox="1"/>
          <p:nvPr/>
        </p:nvSpPr>
        <p:spPr>
          <a:xfrm rot="355425">
            <a:off x="5232344" y="358862"/>
            <a:ext cx="1913021" cy="369332"/>
          </a:xfrm>
          <a:prstGeom prst="rect">
            <a:avLst/>
          </a:prstGeom>
          <a:noFill/>
        </p:spPr>
        <p:txBody>
          <a:bodyPr wrap="square">
            <a:spAutoFit/>
          </a:bodyPr>
          <a:lstStyle/>
          <a:p>
            <a:pPr marL="0" marR="0">
              <a:spcBef>
                <a:spcPts val="0"/>
              </a:spcBef>
              <a:spcAft>
                <a:spcPts val="0"/>
              </a:spcAft>
            </a:pPr>
            <a:r>
              <a:rPr lang="en-GB" sz="1800" dirty="0">
                <a:solidFill>
                  <a:schemeClr val="accent6">
                    <a:lumMod val="75000"/>
                  </a:schemeClr>
                </a:solidFill>
                <a:effectLst/>
                <a:latin typeface="Calibri" panose="020F0502020204030204" pitchFamily="34" charset="0"/>
              </a:rPr>
              <a:t>Keep the cold out! </a:t>
            </a:r>
          </a:p>
        </p:txBody>
      </p:sp>
    </p:spTree>
    <p:extLst>
      <p:ext uri="{BB962C8B-B14F-4D97-AF65-F5344CB8AC3E}">
        <p14:creationId xmlns:p14="http://schemas.microsoft.com/office/powerpoint/2010/main" val="135647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8A6304A-F9F3-FBED-9D84-CFA0C042CF22}"/>
              </a:ext>
            </a:extLst>
          </p:cNvPr>
          <p:cNvSpPr>
            <a:spLocks noGrp="1"/>
          </p:cNvSpPr>
          <p:nvPr>
            <p:ph type="title"/>
          </p:nvPr>
        </p:nvSpPr>
        <p:spPr>
          <a:xfrm>
            <a:off x="594774" y="254336"/>
            <a:ext cx="4798729" cy="914191"/>
          </a:xfrm>
        </p:spPr>
        <p:txBody>
          <a:bodyPr>
            <a:normAutofit/>
          </a:bodyPr>
          <a:lstStyle/>
          <a:p>
            <a:r>
              <a:rPr lang="en-GB" sz="4000" b="1" dirty="0"/>
              <a:t>Insulation</a:t>
            </a:r>
          </a:p>
        </p:txBody>
      </p:sp>
      <p:sp>
        <p:nvSpPr>
          <p:cNvPr id="4" name="Content Placeholder 2">
            <a:extLst>
              <a:ext uri="{FF2B5EF4-FFF2-40B4-BE49-F238E27FC236}">
                <a16:creationId xmlns:a16="http://schemas.microsoft.com/office/drawing/2014/main" id="{66C4EAF5-81EF-2969-B312-3039C917626A}"/>
              </a:ext>
            </a:extLst>
          </p:cNvPr>
          <p:cNvSpPr txBox="1">
            <a:spLocks/>
          </p:cNvSpPr>
          <p:nvPr/>
        </p:nvSpPr>
        <p:spPr>
          <a:xfrm>
            <a:off x="665154" y="1621685"/>
            <a:ext cx="6855712" cy="485527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tx2"/>
              </a:solidFill>
            </a:endParaRPr>
          </a:p>
        </p:txBody>
      </p:sp>
      <p:pic>
        <p:nvPicPr>
          <p:cNvPr id="6" name="Picture 5" descr="A picture containing indoor, food, wooden, bread&#10;&#10;Description automatically generated">
            <a:extLst>
              <a:ext uri="{FF2B5EF4-FFF2-40B4-BE49-F238E27FC236}">
                <a16:creationId xmlns:a16="http://schemas.microsoft.com/office/drawing/2014/main" id="{64118487-0CFD-A8DA-EDB7-F43053972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676" y="45447"/>
            <a:ext cx="2382846" cy="1929430"/>
          </a:xfrm>
          <a:prstGeom prst="rect">
            <a:avLst/>
          </a:prstGeom>
        </p:spPr>
      </p:pic>
      <p:pic>
        <p:nvPicPr>
          <p:cNvPr id="17" name="Picture 16" descr="A picture containing indoor, plaster, ceiling, roof&#10;&#10;Description automatically generated">
            <a:extLst>
              <a:ext uri="{FF2B5EF4-FFF2-40B4-BE49-F238E27FC236}">
                <a16:creationId xmlns:a16="http://schemas.microsoft.com/office/drawing/2014/main" id="{F5283AAD-6422-4ABE-7093-A6BC2E815424}"/>
              </a:ext>
            </a:extLst>
          </p:cNvPr>
          <p:cNvPicPr>
            <a:picLocks noChangeAspect="1"/>
          </p:cNvPicPr>
          <p:nvPr/>
        </p:nvPicPr>
        <p:blipFill rotWithShape="1">
          <a:blip r:embed="rId4">
            <a:extLst>
              <a:ext uri="{28A0092B-C50C-407E-A947-70E740481C1C}">
                <a14:useLocalDpi xmlns:a14="http://schemas.microsoft.com/office/drawing/2010/main" val="0"/>
              </a:ext>
            </a:extLst>
          </a:blip>
          <a:srcRect l="19226" r="6936" b="6091"/>
          <a:stretch/>
        </p:blipFill>
        <p:spPr>
          <a:xfrm>
            <a:off x="9675628" y="45447"/>
            <a:ext cx="2491632" cy="1929430"/>
          </a:xfrm>
          <a:prstGeom prst="rect">
            <a:avLst/>
          </a:prstGeom>
        </p:spPr>
      </p:pic>
      <p:pic>
        <p:nvPicPr>
          <p:cNvPr id="20" name="Picture 19" descr="A room with windows and a radiator&#10;&#10;Description automatically generated with medium confidence">
            <a:extLst>
              <a:ext uri="{FF2B5EF4-FFF2-40B4-BE49-F238E27FC236}">
                <a16:creationId xmlns:a16="http://schemas.microsoft.com/office/drawing/2014/main" id="{69EF49EB-210F-ABC1-95F5-E561101EB250}"/>
              </a:ext>
            </a:extLst>
          </p:cNvPr>
          <p:cNvPicPr>
            <a:picLocks noChangeAspect="1"/>
          </p:cNvPicPr>
          <p:nvPr/>
        </p:nvPicPr>
        <p:blipFill rotWithShape="1">
          <a:blip r:embed="rId5">
            <a:extLst>
              <a:ext uri="{28A0092B-C50C-407E-A947-70E740481C1C}">
                <a14:useLocalDpi xmlns:a14="http://schemas.microsoft.com/office/drawing/2010/main" val="0"/>
              </a:ext>
            </a:extLst>
          </a:blip>
          <a:srcRect l="18921" r="29337" b="12637"/>
          <a:stretch/>
        </p:blipFill>
        <p:spPr>
          <a:xfrm>
            <a:off x="7504277" y="2020323"/>
            <a:ext cx="2127834" cy="2390775"/>
          </a:xfrm>
          <a:prstGeom prst="rect">
            <a:avLst/>
          </a:prstGeom>
        </p:spPr>
      </p:pic>
      <p:pic>
        <p:nvPicPr>
          <p:cNvPr id="9" name="Picture 8" descr="A close-up of a window&#10;&#10;Description automatically generated with medium confidence">
            <a:extLst>
              <a:ext uri="{FF2B5EF4-FFF2-40B4-BE49-F238E27FC236}">
                <a16:creationId xmlns:a16="http://schemas.microsoft.com/office/drawing/2014/main" id="{389B755B-46F7-ED30-B73A-5AEA456CB9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8655" y="2012608"/>
            <a:ext cx="2377796" cy="2529570"/>
          </a:xfrm>
          <a:prstGeom prst="rect">
            <a:avLst/>
          </a:prstGeom>
        </p:spPr>
      </p:pic>
      <p:pic>
        <p:nvPicPr>
          <p:cNvPr id="18" name="Picture 17" descr="A person in a safety vest using a drill&#10;&#10;Description automatically generated with low confidence">
            <a:extLst>
              <a:ext uri="{FF2B5EF4-FFF2-40B4-BE49-F238E27FC236}">
                <a16:creationId xmlns:a16="http://schemas.microsoft.com/office/drawing/2014/main" id="{8ED5E1FC-D715-1B08-37AB-95721DE9602D}"/>
              </a:ext>
            </a:extLst>
          </p:cNvPr>
          <p:cNvPicPr>
            <a:picLocks noChangeAspect="1"/>
          </p:cNvPicPr>
          <p:nvPr/>
        </p:nvPicPr>
        <p:blipFill rotWithShape="1">
          <a:blip r:embed="rId7">
            <a:extLst>
              <a:ext uri="{28A0092B-C50C-407E-A947-70E740481C1C}">
                <a14:useLocalDpi xmlns:a14="http://schemas.microsoft.com/office/drawing/2010/main" val="0"/>
              </a:ext>
            </a:extLst>
          </a:blip>
          <a:srcRect l="7138" r="37843" b="15031"/>
          <a:stretch/>
        </p:blipFill>
        <p:spPr>
          <a:xfrm>
            <a:off x="7448233" y="4456544"/>
            <a:ext cx="2239921" cy="2304309"/>
          </a:xfrm>
          <a:prstGeom prst="rect">
            <a:avLst/>
          </a:prstGeom>
        </p:spPr>
      </p:pic>
      <p:pic>
        <p:nvPicPr>
          <p:cNvPr id="21" name="Picture 20">
            <a:extLst>
              <a:ext uri="{FF2B5EF4-FFF2-40B4-BE49-F238E27FC236}">
                <a16:creationId xmlns:a16="http://schemas.microsoft.com/office/drawing/2014/main" id="{0F009FCD-D524-2F10-15B9-D7ACB55DA863}"/>
              </a:ext>
            </a:extLst>
          </p:cNvPr>
          <p:cNvPicPr>
            <a:picLocks noChangeAspect="1"/>
          </p:cNvPicPr>
          <p:nvPr/>
        </p:nvPicPr>
        <p:blipFill rotWithShape="1">
          <a:blip r:embed="rId8"/>
          <a:srcRect l="20129" r="10635" b="7460"/>
          <a:stretch/>
        </p:blipFill>
        <p:spPr>
          <a:xfrm>
            <a:off x="9711621" y="4604789"/>
            <a:ext cx="2419646" cy="2156064"/>
          </a:xfrm>
          <a:prstGeom prst="rect">
            <a:avLst/>
          </a:prstGeom>
        </p:spPr>
      </p:pic>
      <p:sp>
        <p:nvSpPr>
          <p:cNvPr id="23" name="Content Placeholder 2">
            <a:extLst>
              <a:ext uri="{FF2B5EF4-FFF2-40B4-BE49-F238E27FC236}">
                <a16:creationId xmlns:a16="http://schemas.microsoft.com/office/drawing/2014/main" id="{9543E9C4-0E9E-133E-9F22-6AD3D8394380}"/>
              </a:ext>
            </a:extLst>
          </p:cNvPr>
          <p:cNvSpPr txBox="1">
            <a:spLocks/>
          </p:cNvSpPr>
          <p:nvPr/>
        </p:nvSpPr>
        <p:spPr>
          <a:xfrm>
            <a:off x="291494" y="1621685"/>
            <a:ext cx="7073055" cy="495469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0000"/>
              </a:lnSpc>
              <a:spcAft>
                <a:spcPts val="0"/>
              </a:spcAft>
            </a:pPr>
            <a:r>
              <a:rPr lang="en-GB" sz="1800" dirty="0"/>
              <a:t>With rented premises installing insulation may depend upon matching payback time to your expected tenancy. It also may require landlord permission.</a:t>
            </a:r>
          </a:p>
          <a:p>
            <a:pPr marL="0" marR="0" indent="0">
              <a:lnSpc>
                <a:spcPct val="70000"/>
              </a:lnSpc>
              <a:spcAft>
                <a:spcPts val="0"/>
              </a:spcAft>
              <a:buNone/>
            </a:pPr>
            <a:endParaRPr lang="en-GB" sz="1800" dirty="0"/>
          </a:p>
          <a:p>
            <a:pPr marR="0">
              <a:lnSpc>
                <a:spcPct val="70000"/>
              </a:lnSpc>
              <a:spcAft>
                <a:spcPts val="0"/>
              </a:spcAft>
            </a:pPr>
            <a:r>
              <a:rPr lang="en-GB" sz="1800" dirty="0"/>
              <a:t>However, certain measures may still be of interest such as;</a:t>
            </a:r>
          </a:p>
          <a:p>
            <a:pPr lvl="1">
              <a:lnSpc>
                <a:spcPct val="70000"/>
              </a:lnSpc>
              <a:spcBef>
                <a:spcPts val="1000"/>
              </a:spcBef>
            </a:pPr>
            <a:r>
              <a:rPr lang="en-GB" sz="1800" dirty="0"/>
              <a:t>Loft insulation</a:t>
            </a:r>
          </a:p>
          <a:p>
            <a:pPr lvl="1">
              <a:lnSpc>
                <a:spcPct val="70000"/>
              </a:lnSpc>
              <a:spcBef>
                <a:spcPts val="1000"/>
              </a:spcBef>
            </a:pPr>
            <a:r>
              <a:rPr lang="en-GB" sz="1800" dirty="0"/>
              <a:t>Secondary glazing (if windows take up a large area)</a:t>
            </a:r>
          </a:p>
          <a:p>
            <a:pPr lvl="1">
              <a:lnSpc>
                <a:spcPct val="70000"/>
              </a:lnSpc>
              <a:spcBef>
                <a:spcPts val="1000"/>
              </a:spcBef>
            </a:pPr>
            <a:r>
              <a:rPr lang="en-GB" sz="1800" dirty="0"/>
              <a:t>Suspended floor insulation (if it is easy to access)</a:t>
            </a:r>
          </a:p>
          <a:p>
            <a:pPr marL="457200" lvl="1" indent="0">
              <a:lnSpc>
                <a:spcPct val="70000"/>
              </a:lnSpc>
              <a:spcBef>
                <a:spcPts val="1000"/>
              </a:spcBef>
              <a:buNone/>
            </a:pPr>
            <a:endParaRPr lang="en-GB" sz="500" dirty="0"/>
          </a:p>
          <a:p>
            <a:pPr marR="0">
              <a:lnSpc>
                <a:spcPct val="100000"/>
              </a:lnSpc>
              <a:spcAft>
                <a:spcPts val="0"/>
              </a:spcAft>
            </a:pPr>
            <a:r>
              <a:rPr lang="en-GB" sz="1800" dirty="0"/>
              <a:t>Wall insulation is a larger job, is more expensive, and will likely require redecorating. But can have big gains to show for it.</a:t>
            </a:r>
          </a:p>
          <a:p>
            <a:pPr marL="0" marR="0" indent="0">
              <a:lnSpc>
                <a:spcPct val="70000"/>
              </a:lnSpc>
              <a:spcAft>
                <a:spcPts val="0"/>
              </a:spcAft>
              <a:buNone/>
            </a:pPr>
            <a:r>
              <a:rPr lang="en-GB" sz="1800" dirty="0"/>
              <a:t> </a:t>
            </a:r>
          </a:p>
          <a:p>
            <a:pPr>
              <a:lnSpc>
                <a:spcPct val="100000"/>
              </a:lnSpc>
            </a:pPr>
            <a:r>
              <a:rPr lang="en-GB" sz="1800" dirty="0"/>
              <a:t>On top of our 1 to 1 advice, The Heat Project can help with thermal imaging to see areas of heat loss in winter or overheating in summer. </a:t>
            </a:r>
          </a:p>
        </p:txBody>
      </p:sp>
    </p:spTree>
    <p:extLst>
      <p:ext uri="{BB962C8B-B14F-4D97-AF65-F5344CB8AC3E}">
        <p14:creationId xmlns:p14="http://schemas.microsoft.com/office/powerpoint/2010/main" val="426316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8A6304A-F9F3-FBED-9D84-CFA0C042CF22}"/>
              </a:ext>
            </a:extLst>
          </p:cNvPr>
          <p:cNvSpPr>
            <a:spLocks noGrp="1"/>
          </p:cNvSpPr>
          <p:nvPr>
            <p:ph type="title"/>
          </p:nvPr>
        </p:nvSpPr>
        <p:spPr>
          <a:xfrm>
            <a:off x="594774" y="254336"/>
            <a:ext cx="2135891" cy="914191"/>
          </a:xfrm>
        </p:spPr>
        <p:txBody>
          <a:bodyPr>
            <a:normAutofit/>
          </a:bodyPr>
          <a:lstStyle/>
          <a:p>
            <a:r>
              <a:rPr lang="en-GB" sz="4000" b="1" dirty="0"/>
              <a:t>Heating</a:t>
            </a:r>
          </a:p>
        </p:txBody>
      </p:sp>
      <p:sp>
        <p:nvSpPr>
          <p:cNvPr id="3" name="Content Placeholder 2">
            <a:extLst>
              <a:ext uri="{FF2B5EF4-FFF2-40B4-BE49-F238E27FC236}">
                <a16:creationId xmlns:a16="http://schemas.microsoft.com/office/drawing/2014/main" id="{846D0FE1-A1BA-C557-2B47-B6329C12A925}"/>
              </a:ext>
            </a:extLst>
          </p:cNvPr>
          <p:cNvSpPr>
            <a:spLocks noGrp="1"/>
          </p:cNvSpPr>
          <p:nvPr>
            <p:ph idx="1"/>
          </p:nvPr>
        </p:nvSpPr>
        <p:spPr>
          <a:xfrm rot="171228">
            <a:off x="4933263" y="297888"/>
            <a:ext cx="2898814" cy="559565"/>
          </a:xfrm>
        </p:spPr>
        <p:txBody>
          <a:bodyPr anchor="ctr">
            <a:normAutofit lnSpcReduction="10000"/>
          </a:bodyPr>
          <a:lstStyle/>
          <a:p>
            <a:pPr marL="0" indent="0">
              <a:buNone/>
            </a:pPr>
            <a:r>
              <a:rPr lang="en-GB" sz="1800" dirty="0">
                <a:solidFill>
                  <a:schemeClr val="accent6">
                    <a:lumMod val="75000"/>
                  </a:schemeClr>
                </a:solidFill>
              </a:rPr>
              <a:t>Grant funding of 75% up to £10,000 or £20,000 available</a:t>
            </a:r>
          </a:p>
        </p:txBody>
      </p:sp>
      <p:sp>
        <p:nvSpPr>
          <p:cNvPr id="4" name="Content Placeholder 2">
            <a:extLst>
              <a:ext uri="{FF2B5EF4-FFF2-40B4-BE49-F238E27FC236}">
                <a16:creationId xmlns:a16="http://schemas.microsoft.com/office/drawing/2014/main" id="{66C4EAF5-81EF-2969-B312-3039C917626A}"/>
              </a:ext>
            </a:extLst>
          </p:cNvPr>
          <p:cNvSpPr txBox="1">
            <a:spLocks/>
          </p:cNvSpPr>
          <p:nvPr/>
        </p:nvSpPr>
        <p:spPr>
          <a:xfrm>
            <a:off x="665154" y="1621685"/>
            <a:ext cx="6855712" cy="485527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tx2"/>
              </a:solidFill>
            </a:endParaRPr>
          </a:p>
        </p:txBody>
      </p:sp>
      <p:pic>
        <p:nvPicPr>
          <p:cNvPr id="11" name="Picture 10" descr="A picture containing air conditioner, home appliance, air conditioning, wall&#10;&#10;Description automatically generated">
            <a:extLst>
              <a:ext uri="{FF2B5EF4-FFF2-40B4-BE49-F238E27FC236}">
                <a16:creationId xmlns:a16="http://schemas.microsoft.com/office/drawing/2014/main" id="{0E2030FD-30BD-B23D-A53E-C4DE5139DFE0}"/>
              </a:ext>
            </a:extLst>
          </p:cNvPr>
          <p:cNvPicPr>
            <a:picLocks noChangeAspect="1"/>
          </p:cNvPicPr>
          <p:nvPr/>
        </p:nvPicPr>
        <p:blipFill rotWithShape="1">
          <a:blip r:embed="rId3">
            <a:extLst>
              <a:ext uri="{28A0092B-C50C-407E-A947-70E740481C1C}">
                <a14:useLocalDpi xmlns:a14="http://schemas.microsoft.com/office/drawing/2010/main" val="0"/>
              </a:ext>
            </a:extLst>
          </a:blip>
          <a:srcRect l="11111" r="17285"/>
          <a:stretch/>
        </p:blipFill>
        <p:spPr>
          <a:xfrm>
            <a:off x="8178069" y="104346"/>
            <a:ext cx="2183975" cy="1525017"/>
          </a:xfrm>
          <a:prstGeom prst="rect">
            <a:avLst/>
          </a:prstGeom>
        </p:spPr>
      </p:pic>
      <p:pic>
        <p:nvPicPr>
          <p:cNvPr id="19" name="Picture 18" descr="A picture containing home appliance, indoor, wall, person&#10;&#10;Description automatically generated">
            <a:extLst>
              <a:ext uri="{FF2B5EF4-FFF2-40B4-BE49-F238E27FC236}">
                <a16:creationId xmlns:a16="http://schemas.microsoft.com/office/drawing/2014/main" id="{535430E9-9410-68CE-4256-46A05BD3355B}"/>
              </a:ext>
            </a:extLst>
          </p:cNvPr>
          <p:cNvPicPr>
            <a:picLocks noChangeAspect="1"/>
          </p:cNvPicPr>
          <p:nvPr/>
        </p:nvPicPr>
        <p:blipFill rotWithShape="1">
          <a:blip r:embed="rId4">
            <a:extLst>
              <a:ext uri="{28A0092B-C50C-407E-A947-70E740481C1C}">
                <a14:useLocalDpi xmlns:a14="http://schemas.microsoft.com/office/drawing/2010/main" val="0"/>
              </a:ext>
            </a:extLst>
          </a:blip>
          <a:srcRect l="11130" r="13869"/>
          <a:stretch/>
        </p:blipFill>
        <p:spPr>
          <a:xfrm>
            <a:off x="10445831" y="80962"/>
            <a:ext cx="1649998" cy="1540723"/>
          </a:xfrm>
          <a:prstGeom prst="rect">
            <a:avLst/>
          </a:prstGeom>
        </p:spPr>
      </p:pic>
      <p:pic>
        <p:nvPicPr>
          <p:cNvPr id="23" name="Picture 22" descr="A picture containing home appliance, design&#10;&#10;Description automatically generated">
            <a:extLst>
              <a:ext uri="{FF2B5EF4-FFF2-40B4-BE49-F238E27FC236}">
                <a16:creationId xmlns:a16="http://schemas.microsoft.com/office/drawing/2014/main" id="{178B63C3-DBAF-6BC8-1E9B-09784F18FD67}"/>
              </a:ext>
            </a:extLst>
          </p:cNvPr>
          <p:cNvPicPr>
            <a:picLocks noChangeAspect="1"/>
          </p:cNvPicPr>
          <p:nvPr/>
        </p:nvPicPr>
        <p:blipFill rotWithShape="1">
          <a:blip r:embed="rId5">
            <a:extLst>
              <a:ext uri="{28A0092B-C50C-407E-A947-70E740481C1C}">
                <a14:useLocalDpi xmlns:a14="http://schemas.microsoft.com/office/drawing/2010/main" val="0"/>
              </a:ext>
            </a:extLst>
          </a:blip>
          <a:srcRect l="15456" t="2892" r="13194"/>
          <a:stretch/>
        </p:blipFill>
        <p:spPr>
          <a:xfrm flipH="1">
            <a:off x="10116527" y="1849309"/>
            <a:ext cx="2075473" cy="2824750"/>
          </a:xfrm>
          <a:prstGeom prst="rect">
            <a:avLst/>
          </a:prstGeom>
        </p:spPr>
      </p:pic>
      <p:pic>
        <p:nvPicPr>
          <p:cNvPr id="25" name="Picture 24" descr="A person setting up a temperature on a thermostat&#10;&#10;Description automatically generated with low confidence">
            <a:extLst>
              <a:ext uri="{FF2B5EF4-FFF2-40B4-BE49-F238E27FC236}">
                <a16:creationId xmlns:a16="http://schemas.microsoft.com/office/drawing/2014/main" id="{C621A6D9-7A03-B66C-4745-ED29F88AA782}"/>
              </a:ext>
            </a:extLst>
          </p:cNvPr>
          <p:cNvPicPr>
            <a:picLocks noChangeAspect="1"/>
          </p:cNvPicPr>
          <p:nvPr/>
        </p:nvPicPr>
        <p:blipFill rotWithShape="1">
          <a:blip r:embed="rId6">
            <a:extLst>
              <a:ext uri="{28A0092B-C50C-407E-A947-70E740481C1C}">
                <a14:useLocalDpi xmlns:a14="http://schemas.microsoft.com/office/drawing/2010/main" val="0"/>
              </a:ext>
            </a:extLst>
          </a:blip>
          <a:srcRect l="13016"/>
          <a:stretch/>
        </p:blipFill>
        <p:spPr>
          <a:xfrm>
            <a:off x="8309921" y="1682884"/>
            <a:ext cx="2052123" cy="1074112"/>
          </a:xfrm>
          <a:prstGeom prst="rect">
            <a:avLst/>
          </a:prstGeom>
        </p:spPr>
      </p:pic>
      <p:pic>
        <p:nvPicPr>
          <p:cNvPr id="31" name="Picture 30" descr="A air conditioner on the wall&#10;&#10;Description automatically generated with medium confidence">
            <a:extLst>
              <a:ext uri="{FF2B5EF4-FFF2-40B4-BE49-F238E27FC236}">
                <a16:creationId xmlns:a16="http://schemas.microsoft.com/office/drawing/2014/main" id="{BF7674FA-C901-C8E5-6471-5D8735972261}"/>
              </a:ext>
            </a:extLst>
          </p:cNvPr>
          <p:cNvPicPr>
            <a:picLocks noChangeAspect="1"/>
          </p:cNvPicPr>
          <p:nvPr/>
        </p:nvPicPr>
        <p:blipFill rotWithShape="1">
          <a:blip r:embed="rId7">
            <a:extLst>
              <a:ext uri="{28A0092B-C50C-407E-A947-70E740481C1C}">
                <a14:useLocalDpi xmlns:a14="http://schemas.microsoft.com/office/drawing/2010/main" val="0"/>
              </a:ext>
            </a:extLst>
          </a:blip>
          <a:srcRect l="35233" t="4251" b="34909"/>
          <a:stretch/>
        </p:blipFill>
        <p:spPr>
          <a:xfrm>
            <a:off x="10068851" y="4844442"/>
            <a:ext cx="2026978" cy="1904057"/>
          </a:xfrm>
          <a:prstGeom prst="rect">
            <a:avLst/>
          </a:prstGeom>
        </p:spPr>
      </p:pic>
      <p:pic>
        <p:nvPicPr>
          <p:cNvPr id="29" name="Picture 28" descr="A white air conditioner on a brick building&#10;&#10;Description automatically generated with low confidence">
            <a:extLst>
              <a:ext uri="{FF2B5EF4-FFF2-40B4-BE49-F238E27FC236}">
                <a16:creationId xmlns:a16="http://schemas.microsoft.com/office/drawing/2014/main" id="{853F35A6-EF58-EDCF-A32D-DDE0DDBC9D29}"/>
              </a:ext>
            </a:extLst>
          </p:cNvPr>
          <p:cNvPicPr>
            <a:picLocks noChangeAspect="1"/>
          </p:cNvPicPr>
          <p:nvPr/>
        </p:nvPicPr>
        <p:blipFill rotWithShape="1">
          <a:blip r:embed="rId8">
            <a:extLst>
              <a:ext uri="{28A0092B-C50C-407E-A947-70E740481C1C}">
                <a14:useLocalDpi xmlns:a14="http://schemas.microsoft.com/office/drawing/2010/main" val="0"/>
              </a:ext>
            </a:extLst>
          </a:blip>
          <a:srcRect l="17233" t="5660" r="10585" b="4674"/>
          <a:stretch/>
        </p:blipFill>
        <p:spPr>
          <a:xfrm>
            <a:off x="7861939" y="4993849"/>
            <a:ext cx="2156089" cy="1786452"/>
          </a:xfrm>
          <a:prstGeom prst="rect">
            <a:avLst/>
          </a:prstGeom>
        </p:spPr>
      </p:pic>
      <p:sp>
        <p:nvSpPr>
          <p:cNvPr id="32" name="Content Placeholder 2">
            <a:extLst>
              <a:ext uri="{FF2B5EF4-FFF2-40B4-BE49-F238E27FC236}">
                <a16:creationId xmlns:a16="http://schemas.microsoft.com/office/drawing/2014/main" id="{0525B01C-9F41-2DD1-BE2A-5C3531F24DAD}"/>
              </a:ext>
            </a:extLst>
          </p:cNvPr>
          <p:cNvSpPr txBox="1">
            <a:spLocks/>
          </p:cNvSpPr>
          <p:nvPr/>
        </p:nvSpPr>
        <p:spPr>
          <a:xfrm>
            <a:off x="277809" y="1394472"/>
            <a:ext cx="7511801" cy="531426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70000"/>
              </a:lnSpc>
              <a:spcAft>
                <a:spcPts val="0"/>
              </a:spcAft>
            </a:pPr>
            <a:r>
              <a:rPr lang="en-GB" sz="1800" dirty="0"/>
              <a:t>If you have </a:t>
            </a:r>
            <a:r>
              <a:rPr lang="en-GB" sz="1800" b="1" dirty="0"/>
              <a:t>electric heating</a:t>
            </a:r>
            <a:r>
              <a:rPr lang="en-GB" sz="1800" dirty="0"/>
              <a:t>, as you probably already know, it is likely your largest energy cost.</a:t>
            </a:r>
          </a:p>
          <a:p>
            <a:pPr marR="0">
              <a:lnSpc>
                <a:spcPct val="70000"/>
              </a:lnSpc>
              <a:spcAft>
                <a:spcPts val="0"/>
              </a:spcAft>
            </a:pPr>
            <a:endParaRPr lang="en-GB" sz="1050" dirty="0"/>
          </a:p>
          <a:p>
            <a:pPr marR="0">
              <a:lnSpc>
                <a:spcPct val="70000"/>
              </a:lnSpc>
              <a:spcAft>
                <a:spcPts val="0"/>
              </a:spcAft>
            </a:pPr>
            <a:r>
              <a:rPr lang="en-GB" sz="1800" dirty="0"/>
              <a:t>Using controls is key for any type of heating (next slide). </a:t>
            </a:r>
          </a:p>
          <a:p>
            <a:pPr marR="0">
              <a:lnSpc>
                <a:spcPct val="70000"/>
              </a:lnSpc>
              <a:spcAft>
                <a:spcPts val="0"/>
              </a:spcAft>
            </a:pPr>
            <a:endParaRPr lang="en-GB" sz="1050" dirty="0"/>
          </a:p>
          <a:p>
            <a:pPr marR="0">
              <a:lnSpc>
                <a:spcPct val="70000"/>
              </a:lnSpc>
              <a:spcAft>
                <a:spcPts val="0"/>
              </a:spcAft>
            </a:pPr>
            <a:r>
              <a:rPr lang="en-GB" sz="1800" dirty="0"/>
              <a:t>If on gas with an old boiler it may be worth upgrading to condensing.</a:t>
            </a:r>
          </a:p>
          <a:p>
            <a:pPr marR="0">
              <a:lnSpc>
                <a:spcPct val="70000"/>
              </a:lnSpc>
              <a:spcAft>
                <a:spcPts val="0"/>
              </a:spcAft>
            </a:pPr>
            <a:r>
              <a:rPr lang="en-GB" sz="1800" dirty="0"/>
              <a:t>If on electric heating, and if some non-financial hurdles are not too big, then an air-to-air heat pump could save 1/3 on heating costs. £1,500-£3,000 cost but eligible for the 75% grant. Payback could be less than 2-3 years with the grant.</a:t>
            </a:r>
          </a:p>
          <a:p>
            <a:pPr marR="0">
              <a:lnSpc>
                <a:spcPct val="70000"/>
              </a:lnSpc>
              <a:spcAft>
                <a:spcPts val="0"/>
              </a:spcAft>
            </a:pPr>
            <a:r>
              <a:rPr lang="en-GB" sz="1800" dirty="0"/>
              <a:t>High heat retention storage heaters are also an option for replacing expensive electric heating, savings up to 1/2 on heating costs. £800-£1000 cost per radiator but also eligible for the 75% grant. Payback could be less than 2-3 years with the grant. </a:t>
            </a:r>
          </a:p>
          <a:p>
            <a:pPr marR="0">
              <a:lnSpc>
                <a:spcPct val="70000"/>
              </a:lnSpc>
              <a:spcAft>
                <a:spcPts val="0"/>
              </a:spcAft>
            </a:pPr>
            <a:endParaRPr lang="en-GB" sz="1050" dirty="0"/>
          </a:p>
          <a:p>
            <a:pPr marR="0">
              <a:lnSpc>
                <a:spcPct val="70000"/>
              </a:lnSpc>
              <a:spcAft>
                <a:spcPts val="0"/>
              </a:spcAft>
            </a:pPr>
            <a:r>
              <a:rPr lang="en-GB" sz="1800" dirty="0"/>
              <a:t>If you are really struggling with high heating costs, try to heat the person, especially if sitting in a cold shop all day. Hot water bottles, blanket, keep feet warm, stay away from large windows and draughts (and fix draughts). </a:t>
            </a:r>
          </a:p>
          <a:p>
            <a:pPr marR="0">
              <a:lnSpc>
                <a:spcPct val="70000"/>
              </a:lnSpc>
              <a:spcAft>
                <a:spcPts val="0"/>
              </a:spcAft>
            </a:pPr>
            <a:r>
              <a:rPr lang="en-GB" sz="1800" dirty="0"/>
              <a:t>On top of our 1 to 1 advice, The Heat Project can help calculate estimated cost savings and payback times for any measures. </a:t>
            </a:r>
          </a:p>
        </p:txBody>
      </p:sp>
      <p:pic>
        <p:nvPicPr>
          <p:cNvPr id="34" name="Picture 33">
            <a:extLst>
              <a:ext uri="{FF2B5EF4-FFF2-40B4-BE49-F238E27FC236}">
                <a16:creationId xmlns:a16="http://schemas.microsoft.com/office/drawing/2014/main" id="{3FB7BCB0-7794-2EDD-BA17-AEA0383578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78069" y="2906403"/>
            <a:ext cx="1822772" cy="2076050"/>
          </a:xfrm>
          <a:prstGeom prst="rect">
            <a:avLst/>
          </a:prstGeom>
        </p:spPr>
      </p:pic>
    </p:spTree>
    <p:extLst>
      <p:ext uri="{BB962C8B-B14F-4D97-AF65-F5344CB8AC3E}">
        <p14:creationId xmlns:p14="http://schemas.microsoft.com/office/powerpoint/2010/main" val="3830507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TotalTime>
  <Words>2131</Words>
  <Application>Microsoft Office PowerPoint</Application>
  <PresentationFormat>Widescreen</PresentationFormat>
  <Paragraphs>278</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Poppins</vt:lpstr>
      <vt:lpstr>Wingdings</vt:lpstr>
      <vt:lpstr>Office Theme</vt:lpstr>
      <vt:lpstr>The Heat Project – Energy Advice for SMEs</vt:lpstr>
      <vt:lpstr>Contents</vt:lpstr>
      <vt:lpstr>Summary/key takeaways</vt:lpstr>
      <vt:lpstr>Energy use and bills </vt:lpstr>
      <vt:lpstr>Funding</vt:lpstr>
      <vt:lpstr>Lighting</vt:lpstr>
      <vt:lpstr>Draught proofing</vt:lpstr>
      <vt:lpstr>Insulation</vt:lpstr>
      <vt:lpstr>Heating</vt:lpstr>
      <vt:lpstr>Temperature control, heating and cooling</vt:lpstr>
      <vt:lpstr>Refrigeration</vt:lpstr>
      <vt:lpstr>Management and communication</vt:lpstr>
      <vt:lpstr>You can get a 1 to 1 visit from us to help with the specifics of YOUR business</vt:lpstr>
      <vt:lpstr>Summary/key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Heat Project – Energy Advice for SMEs</dc:title>
  <dc:creator>Nathan Jamieson</dc:creator>
  <cp:lastModifiedBy>Nathan Jamieson</cp:lastModifiedBy>
  <cp:revision>97</cp:revision>
  <dcterms:created xsi:type="dcterms:W3CDTF">2023-06-07T14:32:23Z</dcterms:created>
  <dcterms:modified xsi:type="dcterms:W3CDTF">2023-06-22T16:03:22Z</dcterms:modified>
</cp:coreProperties>
</file>